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3.xml" ContentType="application/vnd.openxmlformats-officedocument.drawingml.chartshapes+xml"/>
  <Override PartName="/ppt/charts/chart12.xml" ContentType="application/vnd.openxmlformats-officedocument.drawingml.chart+xml"/>
  <Override PartName="/ppt/drawings/drawing4.xml" ContentType="application/vnd.openxmlformats-officedocument.drawingml.chartshapes+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drawings/drawing5.xml" ContentType="application/vnd.openxmlformats-officedocument.drawingml.chartshapes+xml"/>
  <Override PartName="/ppt/notesSlides/notesSlide11.xml" ContentType="application/vnd.openxmlformats-officedocument.presentationml.notesSlide+xml"/>
  <Override PartName="/ppt/charts/chart16.xml" ContentType="application/vnd.openxmlformats-officedocument.drawingml.chart+xml"/>
  <Override PartName="/ppt/theme/themeOverride1.xml" ContentType="application/vnd.openxmlformats-officedocument.themeOverride+xml"/>
  <Override PartName="/ppt/drawings/drawing6.xml" ContentType="application/vnd.openxmlformats-officedocument.drawingml.chartshapes+xml"/>
  <Override PartName="/ppt/notesSlides/notesSlide12.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3.xml" ContentType="application/vnd.openxmlformats-officedocument.presentationml.notesSlide+xml"/>
  <Override PartName="/ppt/charts/chart18.xml" ContentType="application/vnd.openxmlformats-officedocument.drawingml.chart+xml"/>
  <Override PartName="/ppt/drawings/drawing7.xml" ContentType="application/vnd.openxmlformats-officedocument.drawingml.chartshapes+xml"/>
  <Override PartName="/ppt/notesSlides/notesSlide14.xml" ContentType="application/vnd.openxmlformats-officedocument.presentationml.notesSlid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5.xml" ContentType="application/vnd.openxmlformats-officedocument.presentationml.notesSlide+xml"/>
  <Override PartName="/ppt/charts/chart20.xml" ContentType="application/vnd.openxmlformats-officedocument.drawingml.chart+xml"/>
  <Override PartName="/ppt/drawings/drawing8.xml" ContentType="application/vnd.openxmlformats-officedocument.drawingml.chartshapes+xml"/>
  <Override PartName="/ppt/notesSlides/notesSlide16.xml" ContentType="application/vnd.openxmlformats-officedocument.presentationml.notesSlid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1.xml" ContentType="application/vnd.openxmlformats-officedocument.presentationml.notesSlid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9.xml" ContentType="application/vnd.openxmlformats-officedocument.drawingml.chartshapes+xml"/>
  <Override PartName="/ppt/notesSlides/notesSlide22.xml" ContentType="application/vnd.openxmlformats-officedocument.presentationml.notesSlide+xml"/>
  <Override PartName="/ppt/charts/chart24.xml" ContentType="application/vnd.openxmlformats-officedocument.drawingml.chart+xml"/>
  <Override PartName="/ppt/drawings/drawing10.xml" ContentType="application/vnd.openxmlformats-officedocument.drawingml.chartshapes+xml"/>
  <Override PartName="/ppt/notesSlides/notesSlide23.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notesSlides/notesSlide24.xml" ContentType="application/vnd.openxmlformats-officedocument.presentationml.notesSlide+xml"/>
  <Override PartName="/ppt/charts/chart31.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1.xml" ContentType="application/vnd.openxmlformats-officedocument.drawingml.chartshapes+xml"/>
  <Override PartName="/ppt/notesSlides/notesSlide25.xml" ContentType="application/vnd.openxmlformats-officedocument.presentationml.notesSlide+xml"/>
  <Override PartName="/ppt/charts/chart3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6.xml" ContentType="application/vnd.openxmlformats-officedocument.presentationml.notesSlide+xml"/>
  <Override PartName="/ppt/charts/chart33.xml" ContentType="application/vnd.openxmlformats-officedocument.drawingml.chart+xml"/>
  <Override PartName="/ppt/drawings/drawing12.xml" ContentType="application/vnd.openxmlformats-officedocument.drawingml.chartshapes+xml"/>
  <Override PartName="/ppt/notesSlides/notesSlide27.xml" ContentType="application/vnd.openxmlformats-officedocument.presentationml.notesSlide+xml"/>
  <Override PartName="/ppt/charts/chart3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5.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8.xml" ContentType="application/vnd.openxmlformats-officedocument.presentationml.notesSlide+xml"/>
  <Override PartName="/ppt/charts/chart3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3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8.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9.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0.xml" ContentType="application/vnd.openxmlformats-officedocument.drawingml.chart+xml"/>
  <Override PartName="/ppt/drawings/drawing13.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1.xml" ContentType="application/vnd.openxmlformats-officedocument.drawingml.chart+xml"/>
  <Override PartName="/ppt/drawings/drawing14.xml" ContentType="application/vnd.openxmlformats-officedocument.drawingml.chartshapes+xml"/>
  <Override PartName="/ppt/notesSlides/notesSlide56.xml" ContentType="application/vnd.openxmlformats-officedocument.presentationml.notesSlide+xml"/>
  <Override PartName="/ppt/charts/chart42.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57.xml" ContentType="application/vnd.openxmlformats-officedocument.presentationml.notesSlide+xml"/>
  <Override PartName="/ppt/charts/chart43.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15.xml" ContentType="application/vnd.openxmlformats-officedocument.drawingml.chartshape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68" r:id="rId2"/>
    <p:sldId id="299" r:id="rId3"/>
    <p:sldId id="362" r:id="rId4"/>
    <p:sldId id="755" r:id="rId5"/>
    <p:sldId id="794" r:id="rId6"/>
    <p:sldId id="754" r:id="rId7"/>
    <p:sldId id="775" r:id="rId8"/>
    <p:sldId id="340" r:id="rId9"/>
    <p:sldId id="790" r:id="rId10"/>
    <p:sldId id="758" r:id="rId11"/>
    <p:sldId id="792" r:id="rId12"/>
    <p:sldId id="707" r:id="rId13"/>
    <p:sldId id="782" r:id="rId14"/>
    <p:sldId id="789" r:id="rId15"/>
    <p:sldId id="788" r:id="rId16"/>
    <p:sldId id="786" r:id="rId17"/>
    <p:sldId id="802" r:id="rId18"/>
    <p:sldId id="751" r:id="rId19"/>
    <p:sldId id="712" r:id="rId20"/>
    <p:sldId id="783" r:id="rId21"/>
    <p:sldId id="784" r:id="rId22"/>
    <p:sldId id="785" r:id="rId23"/>
    <p:sldId id="798" r:id="rId24"/>
    <p:sldId id="791" r:id="rId25"/>
    <p:sldId id="796" r:id="rId26"/>
    <p:sldId id="780" r:id="rId27"/>
    <p:sldId id="797" r:id="rId28"/>
    <p:sldId id="672" r:id="rId29"/>
    <p:sldId id="800" r:id="rId30"/>
    <p:sldId id="801" r:id="rId31"/>
    <p:sldId id="323" r:id="rId32"/>
    <p:sldId id="507" r:id="rId33"/>
    <p:sldId id="270" r:id="rId34"/>
    <p:sldId id="762" r:id="rId35"/>
    <p:sldId id="288" r:id="rId36"/>
    <p:sldId id="610" r:id="rId37"/>
    <p:sldId id="696" r:id="rId38"/>
    <p:sldId id="759" r:id="rId39"/>
    <p:sldId id="781" r:id="rId40"/>
    <p:sldId id="310" r:id="rId41"/>
    <p:sldId id="304" r:id="rId42"/>
    <p:sldId id="321" r:id="rId43"/>
    <p:sldId id="333" r:id="rId44"/>
    <p:sldId id="315" r:id="rId45"/>
    <p:sldId id="318" r:id="rId46"/>
    <p:sldId id="316" r:id="rId47"/>
    <p:sldId id="276" r:id="rId48"/>
    <p:sldId id="285" r:id="rId49"/>
    <p:sldId id="719" r:id="rId50"/>
    <p:sldId id="274" r:id="rId51"/>
    <p:sldId id="557" r:id="rId52"/>
    <p:sldId id="556" r:id="rId53"/>
    <p:sldId id="623" r:id="rId54"/>
    <p:sldId id="682" r:id="rId55"/>
    <p:sldId id="799" r:id="rId56"/>
    <p:sldId id="795" r:id="rId57"/>
    <p:sldId id="787" r:id="rId58"/>
    <p:sldId id="803" r:id="rId59"/>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182E70-F280-4E6D-BC60-1D09E5E19F4D}">
          <p14:sldIdLst>
            <p14:sldId id="268"/>
            <p14:sldId id="299"/>
            <p14:sldId id="362"/>
            <p14:sldId id="755"/>
            <p14:sldId id="794"/>
            <p14:sldId id="754"/>
            <p14:sldId id="775"/>
            <p14:sldId id="340"/>
            <p14:sldId id="790"/>
            <p14:sldId id="758"/>
            <p14:sldId id="792"/>
            <p14:sldId id="707"/>
            <p14:sldId id="782"/>
            <p14:sldId id="789"/>
            <p14:sldId id="788"/>
            <p14:sldId id="786"/>
            <p14:sldId id="802"/>
            <p14:sldId id="751"/>
            <p14:sldId id="712"/>
            <p14:sldId id="783"/>
            <p14:sldId id="784"/>
            <p14:sldId id="785"/>
            <p14:sldId id="798"/>
            <p14:sldId id="791"/>
            <p14:sldId id="796"/>
            <p14:sldId id="780"/>
            <p14:sldId id="797"/>
            <p14:sldId id="672"/>
            <p14:sldId id="800"/>
            <p14:sldId id="801"/>
            <p14:sldId id="323"/>
            <p14:sldId id="507"/>
            <p14:sldId id="270"/>
            <p14:sldId id="762"/>
            <p14:sldId id="288"/>
            <p14:sldId id="610"/>
            <p14:sldId id="696"/>
            <p14:sldId id="759"/>
            <p14:sldId id="781"/>
            <p14:sldId id="310"/>
            <p14:sldId id="304"/>
            <p14:sldId id="321"/>
            <p14:sldId id="333"/>
            <p14:sldId id="315"/>
            <p14:sldId id="318"/>
            <p14:sldId id="316"/>
            <p14:sldId id="276"/>
            <p14:sldId id="285"/>
            <p14:sldId id="719"/>
            <p14:sldId id="274"/>
            <p14:sldId id="557"/>
            <p14:sldId id="556"/>
            <p14:sldId id="623"/>
            <p14:sldId id="682"/>
            <p14:sldId id="799"/>
            <p14:sldId id="795"/>
            <p14:sldId id="787"/>
            <p14:sldId id="80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Brediger" initials="JB" lastIdx="2" clrIdx="0">
    <p:extLst>
      <p:ext uri="{19B8F6BF-5375-455C-9EA6-DF929625EA0E}">
        <p15:presenceInfo xmlns:p15="http://schemas.microsoft.com/office/powerpoint/2012/main" userId="S-1-5-21-903068476-2923637450-194325976-11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115"/>
    <a:srgbClr val="08AC18"/>
    <a:srgbClr val="0FCB21"/>
    <a:srgbClr val="50EA36"/>
    <a:srgbClr val="AA1D12"/>
    <a:srgbClr val="C21414"/>
    <a:srgbClr val="BF2005"/>
    <a:srgbClr val="89C3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0" autoAdjust="0"/>
    <p:restoredTop sz="80070" autoAdjust="0"/>
  </p:normalViewPr>
  <p:slideViewPr>
    <p:cSldViewPr>
      <p:cViewPr varScale="1">
        <p:scale>
          <a:sx n="61" d="100"/>
          <a:sy n="61" d="100"/>
        </p:scale>
        <p:origin x="1842" y="72"/>
      </p:cViewPr>
      <p:guideLst>
        <p:guide orient="horz" pos="2160"/>
        <p:guide pos="2880"/>
      </p:guideLst>
    </p:cSldViewPr>
  </p:slideViewPr>
  <p:notesTextViewPr>
    <p:cViewPr>
      <p:scale>
        <a:sx n="100" d="100"/>
        <a:sy n="100" d="100"/>
      </p:scale>
      <p:origin x="0" y="-432"/>
    </p:cViewPr>
  </p:notesTextViewPr>
  <p:notesViewPr>
    <p:cSldViewPr>
      <p:cViewPr varScale="1">
        <p:scale>
          <a:sx n="85" d="100"/>
          <a:sy n="85" d="100"/>
        </p:scale>
        <p:origin x="-3750"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tankstor1\user\brdgr2\Reports-Annual\2022\Charts%20for%20202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orrfs1\Home\brdgr2\Power%20&amp;%20Energy-Reports,%20proposals\2018%20Reports\2018%20SALES,%20PURCHASES-REVISED%20VERSION%20FOR%20SOLAR%20CORRECTIONS%20JAN-JUNE-USE%20FOR%20REPORTING,%208-21-18.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3.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tankstor1\user\brdgr2\Reports-Annual\2019\Sources%20of%20energy%20and%20emissions%20for%20JMSmucker%20Co.%20report-%202019,2018,2017.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tankstor1\user\brdgr2\Presentations\Prior%20to%202013%20power%20Supply%20mix%20chart.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tankstor1\user\brdgr2\Presentations\Prior%20to%202013%20power%20Supply%20mix%20chart.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tankstor1\user\brdgr2\Power%20&amp;%20Energy-Reports,AMP%20invoicing,proposals\2022%20reports\1-%202022%20SALES,%20PURCHASES-%20AMP%209-13-22.xlsx" TargetMode="Externa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tankstor1\user\brdgr2\Reports-Annual\1-%20Retail%20sales%20history%201964-YTD,%20Rev%203-14-23.xls" TargetMode="External"/><Relationship Id="rId1" Type="http://schemas.openxmlformats.org/officeDocument/2006/relationships/themeOverride" Target="../theme/themeOverride1.xml"/></Relationships>
</file>

<file path=ppt/charts/_rels/chart17.xml.rels><?xml version="1.0" encoding="UTF-8" standalone="yes"?>
<Relationships xmlns="http://schemas.openxmlformats.org/package/2006/relationships"><Relationship Id="rId3" Type="http://schemas.openxmlformats.org/officeDocument/2006/relationships/oleObject" Target="file:///\\tankstor1\user\brdgr2\Reports-Annual\2021\Industrial%20customer%20usage%202021.xls" TargetMode="External"/><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tankstor1\user\brdgr2\Power%20&amp;%20Energy-Reports,AMP%20invoicing,proposals\2022%20reports\1-%202022%20SALES,%20PURCHASES-%20AMP%209-13-22.xlsx" TargetMode="External"/></Relationships>
</file>

<file path=ppt/charts/_rels/chart19.xml.rels><?xml version="1.0" encoding="UTF-8" standalone="yes"?>
<Relationships xmlns="http://schemas.openxmlformats.org/package/2006/relationships"><Relationship Id="rId3" Type="http://schemas.openxmlformats.org/officeDocument/2006/relationships/oleObject" Target="file:///\\tankstor1\user\brdgr2\Power%20&amp;%20Energy-Reports,AMP%20invoicing,proposals\2023%20reports\1-%202023%20SALES,%20PURCHASES-%20AMP.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tankstor1\user\brdgr2\Reports-Annual\2022\Charts%20for%202022.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tankstor1\user\brdgr2\Reports-Annual\1-%20Retail%20sales%20history%201964-YTD,%20Rev%203-14-23.xls" TargetMode="External"/></Relationships>
</file>

<file path=ppt/charts/_rels/chart21.xml.rels><?xml version="1.0" encoding="UTF-8" standalone="yes"?>
<Relationships xmlns="http://schemas.openxmlformats.org/package/2006/relationships"><Relationship Id="rId3" Type="http://schemas.openxmlformats.org/officeDocument/2006/relationships/oleObject" Target="file:///\\tankstor1\user\brdgr2\Reports-Annual\2022\Post%20COVID%20financial%20impacts,%20for%202022%20reporting,%20Rev%203-25-22.xlsx" TargetMode="External"/><Relationship Id="rId2" Type="http://schemas.microsoft.com/office/2011/relationships/chartColorStyle" Target="colors16.xml"/><Relationship Id="rId1" Type="http://schemas.microsoft.com/office/2011/relationships/chartStyle" Target="style16.xml"/></Relationships>
</file>

<file path=ppt/charts/_rels/chart22.xml.rels><?xml version="1.0" encoding="UTF-8" standalone="yes"?>
<Relationships xmlns="http://schemas.openxmlformats.org/package/2006/relationships"><Relationship Id="rId3" Type="http://schemas.openxmlformats.org/officeDocument/2006/relationships/oleObject" Target="file:///\\tankstor1\user\brdgr2\Power%20&amp;%20Energy-Reports,AMP%20invoicing,proposals\2022%20reports\1-%202022%20SALES,%20PURCHASES-%20AMP%209-13-22.xlsx" TargetMode="External"/><Relationship Id="rId2" Type="http://schemas.microsoft.com/office/2011/relationships/chartColorStyle" Target="colors17.xml"/><Relationship Id="rId1" Type="http://schemas.microsoft.com/office/2011/relationships/chartStyle" Target="style17.xml"/></Relationships>
</file>

<file path=ppt/charts/_rels/chart23.xml.rels><?xml version="1.0" encoding="UTF-8" standalone="yes"?>
<Relationships xmlns="http://schemas.openxmlformats.org/package/2006/relationships"><Relationship Id="rId3" Type="http://schemas.openxmlformats.org/officeDocument/2006/relationships/oleObject" Target="file:///\\tankstor1\user\brdgr2\Power%20&amp;%20Energy-Reports,AMP%20invoicing,proposals\2022%20reports\1-%202022%20SALES,%20PURCHASES-%20AMP%209-13-22.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9.xml"/></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tankstor1\user\brdgr2\Power%20&amp;%20Energy-Reports,AMP%20invoicing,proposals\2022%20reports\1-%202022%20SALES,%20PURCHASES-%20AMP%209-13-22.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tankstor1\user\brdgr2\Power%20&amp;%20Energy-Reports,AMP%20invoicing,proposals\2022%20reports\1-%202022%20SALES,%20PURCHASES-%20AMP%209-13-22.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tankstor1\user\brdgr2\Power%20&amp;%20Energy-Reports,AMP%20invoicing,proposals\2022%20reports\1-%202022%20SALES,%20PURCHASES-%20AMP%209-13-22.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tankstor1\user\brdgr2\Power%20&amp;%20Energy-Reports,AMP%20invoicing,proposals\2022%20reports\1-%202022%20SALES,%20PURCHASES-%20AMP%209-13-22.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tankstor1\user\brdgr2\Power%20&amp;%20Energy-Reports,AMP%20invoicing,proposals\2022%20reports\1-%202022%20SALES,%20PURCHASES-%20AMP%209-13-22.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tankstor1\user\brdgr2\Power%20&amp;%20Energy-Reports,AMP%20invoicing,proposals\2022%20reports\1-%202022%20SALES,%20PURCHASES-%20AMP%209-13-22.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tankstor1\user\brdgr2\Reports-Annual\2022\Charts%20for%202022.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oleObject" Target="file:///\\tankstor1\user\brdgr2\Power%20&amp;%20Energy-Reports,AMP%20invoicing,proposals\2022%20reports\1-%202022%20SALES,%20PURCHASES-%20AMP%209-13-22.xlsx" TargetMode="External"/></Relationships>
</file>

<file path=ppt/charts/_rels/chart31.xml.rels><?xml version="1.0" encoding="UTF-8" standalone="yes"?>
<Relationships xmlns="http://schemas.openxmlformats.org/package/2006/relationships"><Relationship Id="rId3" Type="http://schemas.openxmlformats.org/officeDocument/2006/relationships/oleObject" Target="file:///\\tankstor1\user\brdgr2\Rates%20&amp;%20PCA%20factor%20(Electric)\2022%20PCA\2022%204Q%20PCA.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1.xml"/></Relationships>
</file>

<file path=ppt/charts/_rels/chart32.xml.rels><?xml version="1.0" encoding="UTF-8" standalone="yes"?>
<Relationships xmlns="http://schemas.openxmlformats.org/package/2006/relationships"><Relationship Id="rId3" Type="http://schemas.openxmlformats.org/officeDocument/2006/relationships/oleObject" Target="file:///\\tankstor1\user\brdgr2\Reports-Annual\2022\Charts%20for%202022.xlsx" TargetMode="External"/><Relationship Id="rId2" Type="http://schemas.microsoft.com/office/2011/relationships/chartColorStyle" Target="colors20.xml"/><Relationship Id="rId1" Type="http://schemas.microsoft.com/office/2011/relationships/chartStyle" Target="style20.xml"/></Relationships>
</file>

<file path=ppt/charts/_rels/chart3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file:///C:\Users\Brdgr2\Downloads\Pricing%20Charts.xlsx" TargetMode="External"/></Relationships>
</file>

<file path=ppt/charts/_rels/chart34.xml.rels><?xml version="1.0" encoding="UTF-8" standalone="yes"?>
<Relationships xmlns="http://schemas.openxmlformats.org/package/2006/relationships"><Relationship Id="rId3" Type="http://schemas.openxmlformats.org/officeDocument/2006/relationships/oleObject" Target="file:///\\tankstor1\user\brdgr2\Reports-Annual\2022\Charts%20for%202022.xlsx" TargetMode="External"/><Relationship Id="rId2" Type="http://schemas.microsoft.com/office/2011/relationships/chartColorStyle" Target="colors21.xml"/><Relationship Id="rId1" Type="http://schemas.microsoft.com/office/2011/relationships/chartStyle" Target="style21.xml"/></Relationships>
</file>

<file path=ppt/charts/_rels/chart35.xml.rels><?xml version="1.0" encoding="UTF-8" standalone="yes"?>
<Relationships xmlns="http://schemas.openxmlformats.org/package/2006/relationships"><Relationship Id="rId3" Type="http://schemas.openxmlformats.org/officeDocument/2006/relationships/oleObject" Target="file:///\\tankstor1\user\brdgr2\Reports-Annual\2022\Charts%20for%202022.xlsx" TargetMode="External"/><Relationship Id="rId2" Type="http://schemas.microsoft.com/office/2011/relationships/chartColorStyle" Target="colors22.xml"/><Relationship Id="rId1" Type="http://schemas.microsoft.com/office/2011/relationships/chartStyle" Target="style22.xml"/></Relationships>
</file>

<file path=ppt/charts/_rels/chart36.xml.rels><?xml version="1.0" encoding="UTF-8" standalone="yes"?>
<Relationships xmlns="http://schemas.openxmlformats.org/package/2006/relationships"><Relationship Id="rId3" Type="http://schemas.openxmlformats.org/officeDocument/2006/relationships/oleObject" Target="file:///\\orrfs1\Home\brdgr2\Reports-Annual\2018\2018%20EIA%20net%20generation%20by%20energy%20source.xlsx" TargetMode="External"/><Relationship Id="rId2" Type="http://schemas.microsoft.com/office/2011/relationships/chartColorStyle" Target="colors23.xml"/><Relationship Id="rId1" Type="http://schemas.microsoft.com/office/2011/relationships/chartStyle" Target="style23.xml"/></Relationships>
</file>

<file path=ppt/charts/_rels/chart37.xml.rels><?xml version="1.0" encoding="UTF-8" standalone="yes"?>
<Relationships xmlns="http://schemas.openxmlformats.org/package/2006/relationships"><Relationship Id="rId3" Type="http://schemas.openxmlformats.org/officeDocument/2006/relationships/oleObject" Target="file:///\\tankstor1\user\brdgr2\Reports-Annual\2019\2019%20data.xlsx" TargetMode="External"/><Relationship Id="rId2" Type="http://schemas.microsoft.com/office/2011/relationships/chartColorStyle" Target="colors24.xml"/><Relationship Id="rId1" Type="http://schemas.microsoft.com/office/2011/relationships/chartStyle" Target="style24.xml"/></Relationships>
</file>

<file path=ppt/charts/_rels/chart38.xml.rels><?xml version="1.0" encoding="UTF-8" standalone="yes"?>
<Relationships xmlns="http://schemas.openxmlformats.org/package/2006/relationships"><Relationship Id="rId3" Type="http://schemas.openxmlformats.org/officeDocument/2006/relationships/oleObject" Target="file:///\\tankstor1\user\brdgr2\Reports-Annual\2021\Charts%20for%202021.xlsx" TargetMode="External"/><Relationship Id="rId2" Type="http://schemas.microsoft.com/office/2011/relationships/chartColorStyle" Target="colors25.xml"/><Relationship Id="rId1" Type="http://schemas.microsoft.com/office/2011/relationships/chartStyle" Target="style25.xml"/></Relationships>
</file>

<file path=ppt/charts/_rels/chart39.xml.rels><?xml version="1.0" encoding="UTF-8" standalone="yes"?>
<Relationships xmlns="http://schemas.openxmlformats.org/package/2006/relationships"><Relationship Id="rId3" Type="http://schemas.openxmlformats.org/officeDocument/2006/relationships/oleObject" Target="file:///\\tankstor1\user\brdgr2\Reports-Annual\2022\Charts%20for%202022.xlsx" TargetMode="External"/><Relationship Id="rId2" Type="http://schemas.microsoft.com/office/2011/relationships/chartColorStyle" Target="colors26.xml"/><Relationship Id="rId1" Type="http://schemas.microsoft.com/office/2011/relationships/chartStyle" Target="style26.xml"/></Relationships>
</file>

<file path=ppt/charts/_rels/chart4.xml.rels><?xml version="1.0" encoding="UTF-8" standalone="yes"?>
<Relationships xmlns="http://schemas.openxmlformats.org/package/2006/relationships"><Relationship Id="rId3" Type="http://schemas.openxmlformats.org/officeDocument/2006/relationships/oleObject" Target="file:///\\tankstor1\user\brdgr2\Reports-Annual\2022\Charts%20for%202022.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oleObject" Target="file:///\\tankstor1\user\brdgr2\Power%20&amp;%20Energy-Reports,AMP%20invoicing,proposals\2022%20reports\1-%202022%20SALES,%20PURCHASES-%20AMP%209-13-22.xlsx" TargetMode="External"/></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oleObject" Target="file:///\\tankstor1\user\brdgr2\Power%20&amp;%20Energy-Reports,AMP%20invoicing,proposals\2022%20reports\1-%202022%20SALES,%20PURCHASES-%20AMP%209-13-22.xlsx" TargetMode="External"/></Relationships>
</file>

<file path=ppt/charts/_rels/chart42.xml.rels><?xml version="1.0" encoding="UTF-8" standalone="yes"?>
<Relationships xmlns="http://schemas.openxmlformats.org/package/2006/relationships"><Relationship Id="rId3" Type="http://schemas.openxmlformats.org/officeDocument/2006/relationships/oleObject" Target="file:///\\tankstor1\user\brdgr2\Reports-Annual\2022\Charts%20for%202022.xlsx" TargetMode="External"/><Relationship Id="rId2" Type="http://schemas.microsoft.com/office/2011/relationships/chartColorStyle" Target="colors27.xml"/><Relationship Id="rId1" Type="http://schemas.microsoft.com/office/2011/relationships/chartStyle" Target="style27.xml"/></Relationships>
</file>

<file path=ppt/charts/_rels/chart43.xml.rels><?xml version="1.0" encoding="UTF-8" standalone="yes"?>
<Relationships xmlns="http://schemas.openxmlformats.org/package/2006/relationships"><Relationship Id="rId3" Type="http://schemas.openxmlformats.org/officeDocument/2006/relationships/oleObject" Target="file:///\\tankstor1\user\brdgr2\Reports-Annual\2022\Post%20COVID%20financial%20impacts,%20for%202022%20reporting,%20Rev%203-25-22.xlsx" TargetMode="Externa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15.xml"/></Relationships>
</file>

<file path=ppt/charts/_rels/chart5.xml.rels><?xml version="1.0" encoding="UTF-8" standalone="yes"?>
<Relationships xmlns="http://schemas.openxmlformats.org/package/2006/relationships"><Relationship Id="rId3" Type="http://schemas.openxmlformats.org/officeDocument/2006/relationships/oleObject" Target="file:///\\tankstor1\user\brdgr2\Reports-Annual\2019\Industrial%20Usage%20Overview%202018-201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tankstor1\user\brdgr2\Reports-Annual\2019\Industrial%20Usage%20Overview%202018-201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tankstor1\user\brdgr2\EPA%20GHG%20Reporting%20Rule%20&amp;%20Reports\GHG%20Monitoring%20plan%20&amp;%20reporting-%202022\GHG%20Report%20Worksheet-2022,%20draft.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dirty="0"/>
              <a:t>2022 WW Revenues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12-4B32-9878-1E0977C61EE2}"/>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C12-4B32-9878-1E0977C61EE2}"/>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7C12-4B32-9878-1E0977C61EE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C12-4B32-9878-1E0977C61EE2}"/>
              </c:ext>
            </c:extLst>
          </c:dPt>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Sheet1!$A$38:$A$41</c:f>
              <c:strCache>
                <c:ptCount val="4"/>
                <c:pt idx="0">
                  <c:v>Residential</c:v>
                </c:pt>
                <c:pt idx="1">
                  <c:v>Industrial/Commercial, small</c:v>
                </c:pt>
                <c:pt idx="2">
                  <c:v>Industrial/Commercial, large</c:v>
                </c:pt>
                <c:pt idx="3">
                  <c:v>City</c:v>
                </c:pt>
              </c:strCache>
            </c:strRef>
          </c:cat>
          <c:val>
            <c:numRef>
              <c:f>Sheet1!$B$38:$B$41</c:f>
              <c:numCache>
                <c:formatCode>"$"#,##0</c:formatCode>
                <c:ptCount val="4"/>
                <c:pt idx="0">
                  <c:v>1331280</c:v>
                </c:pt>
                <c:pt idx="1">
                  <c:v>80589</c:v>
                </c:pt>
                <c:pt idx="2">
                  <c:v>1142267</c:v>
                </c:pt>
                <c:pt idx="3">
                  <c:v>22214</c:v>
                </c:pt>
              </c:numCache>
            </c:numRef>
          </c:val>
          <c:extLst>
            <c:ext xmlns:c16="http://schemas.microsoft.com/office/drawing/2014/chart" uri="{C3380CC4-5D6E-409C-BE32-E72D297353CC}">
              <c16:uniqueId val="{00000008-7C12-4B32-9878-1E0977C61EE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228336009152886"/>
          <c:y val="0.14871486098741313"/>
          <c:w val="0.399346675415573"/>
          <c:h val="0.5696476496351822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7884689413823274"/>
          <c:y val="0.19571087321949926"/>
          <c:w val="0.32115310586176726"/>
          <c:h val="0.474083871538529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5402887139107607E-2"/>
          <c:y val="0.14393518518518519"/>
          <c:w val="0.48585979877515312"/>
          <c:h val="0.78662037037037036"/>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62879303143783949"/>
          <c:y val="0.12191139302031692"/>
          <c:w val="0.3062870467371836"/>
          <c:h val="0.74691576747351029"/>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nchor="ctr" anchorCtr="0"/>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308609830980764E-2"/>
          <c:y val="0.15949180563542265"/>
          <c:w val="0.4512510568454231"/>
          <c:h val="0.78970550970817877"/>
        </c:manualLayout>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67274226563849815"/>
          <c:y val="0.1507243007741895"/>
          <c:w val="0.31753971779168627"/>
          <c:h val="0.73614164220116374"/>
        </c:manualLayout>
      </c:layout>
      <c:overlay val="0"/>
      <c:txPr>
        <a:bodyPr/>
        <a:lstStyle/>
        <a:p>
          <a:pPr>
            <a:defRPr sz="1400"/>
          </a:pPr>
          <a:endParaRPr lang="en-US"/>
        </a:p>
      </c:txPr>
    </c:legend>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636-4D39-BE53-67C9BAD1CEB3}"/>
              </c:ext>
            </c:extLst>
          </c:dPt>
          <c:dPt>
            <c:idx val="1"/>
            <c:bubble3D val="0"/>
            <c:spPr>
              <a:solidFill>
                <a:srgbClr val="C12115"/>
              </a:solidFill>
              <a:ln w="19050">
                <a:solidFill>
                  <a:schemeClr val="lt1"/>
                </a:solidFill>
              </a:ln>
              <a:effectLst/>
            </c:spPr>
            <c:extLst>
              <c:ext xmlns:c16="http://schemas.microsoft.com/office/drawing/2014/chart" uri="{C3380CC4-5D6E-409C-BE32-E72D297353CC}">
                <c16:uniqueId val="{00000003-E636-4D39-BE53-67C9BAD1CEB3}"/>
              </c:ext>
            </c:extLst>
          </c:dPt>
          <c:dPt>
            <c:idx val="2"/>
            <c:bubble3D val="0"/>
            <c:spPr>
              <a:solidFill>
                <a:srgbClr val="89C35D"/>
              </a:solidFill>
              <a:ln w="19050">
                <a:solidFill>
                  <a:schemeClr val="lt1"/>
                </a:solidFill>
              </a:ln>
              <a:effectLst/>
            </c:spPr>
            <c:extLst>
              <c:ext xmlns:c16="http://schemas.microsoft.com/office/drawing/2014/chart" uri="{C3380CC4-5D6E-409C-BE32-E72D297353CC}">
                <c16:uniqueId val="{00000005-E636-4D39-BE53-67C9BAD1CEB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636-4D39-BE53-67C9BAD1CEB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636-4D39-BE53-67C9BAD1CEB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636-4D39-BE53-67C9BAD1CEB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636-4D39-BE53-67C9BAD1CEB3}"/>
              </c:ext>
            </c:extLst>
          </c:dPt>
          <c:dLbls>
            <c:dLbl>
              <c:idx val="6"/>
              <c:layout>
                <c:manualLayout>
                  <c:x val="9.0120750693215013E-2"/>
                  <c:y val="-3.56177514448196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636-4D39-BE53-67C9BAD1CEB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'[Prior to 2013 power Supply mix chart.xlsx]Sheet1'!$A$5:$A$11</c:f>
              <c:strCache>
                <c:ptCount val="7"/>
                <c:pt idx="0">
                  <c:v>fremont</c:v>
                </c:pt>
                <c:pt idx="1">
                  <c:v>market purchases</c:v>
                </c:pt>
                <c:pt idx="2">
                  <c:v>orrville generation</c:v>
                </c:pt>
                <c:pt idx="3">
                  <c:v>Prairie st project</c:v>
                </c:pt>
                <c:pt idx="4">
                  <c:v>hydro projects</c:v>
                </c:pt>
                <c:pt idx="5">
                  <c:v>blue creek wind project</c:v>
                </c:pt>
                <c:pt idx="6">
                  <c:v>solar projects</c:v>
                </c:pt>
              </c:strCache>
            </c:strRef>
          </c:cat>
          <c:val>
            <c:numRef>
              <c:f>'[Prior to 2013 power Supply mix chart.xlsx]Sheet1'!$B$5:$B$11</c:f>
              <c:numCache>
                <c:formatCode>0%</c:formatCode>
                <c:ptCount val="7"/>
                <c:pt idx="0">
                  <c:v>0</c:v>
                </c:pt>
                <c:pt idx="1">
                  <c:v>0.14000000000000001</c:v>
                </c:pt>
                <c:pt idx="2">
                  <c:v>0.85</c:v>
                </c:pt>
                <c:pt idx="3">
                  <c:v>0</c:v>
                </c:pt>
                <c:pt idx="4">
                  <c:v>0.01</c:v>
                </c:pt>
                <c:pt idx="5">
                  <c:v>0</c:v>
                </c:pt>
                <c:pt idx="6">
                  <c:v>0</c:v>
                </c:pt>
              </c:numCache>
            </c:numRef>
          </c:val>
          <c:extLst>
            <c:ext xmlns:c16="http://schemas.microsoft.com/office/drawing/2014/chart" uri="{C3380CC4-5D6E-409C-BE32-E72D297353CC}">
              <c16:uniqueId val="{0000000E-E636-4D39-BE53-67C9BAD1CEB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789039190613992E-2"/>
          <c:y val="0.17353609444956802"/>
          <c:w val="0.4512510568454231"/>
          <c:h val="0.78970550970817877"/>
        </c:manualLayout>
      </c:layout>
      <c:pieChart>
        <c:varyColors val="1"/>
        <c:ser>
          <c:idx val="0"/>
          <c:order val="0"/>
          <c:dLbls>
            <c:dLbl>
              <c:idx val="6"/>
              <c:layout>
                <c:manualLayout>
                  <c:x val="2.7733797071413185E-2"/>
                  <c:y val="-6.42812057246728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DB-4B0B-9B57-D7FAFEFAF13D}"/>
                </c:ext>
              </c:extLst>
            </c:dLbl>
            <c:numFmt formatCode="0.0%" sourceLinked="0"/>
            <c:spPr>
              <a:noFill/>
              <a:ln>
                <a:noFill/>
              </a:ln>
              <a:effectLst/>
            </c:spPr>
            <c:txPr>
              <a:bodyPr/>
              <a:lstStyle/>
              <a:p>
                <a:pPr>
                  <a:defRPr sz="1600" baseline="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'Monthly summary 2021'!$K$454:$K$461</c:f>
              <c:strCache>
                <c:ptCount val="8"/>
                <c:pt idx="0">
                  <c:v>Fremont Gas Project</c:v>
                </c:pt>
                <c:pt idx="1">
                  <c:v>Market  Purchases</c:v>
                </c:pt>
                <c:pt idx="2">
                  <c:v>Orrville Generation</c:v>
                </c:pt>
                <c:pt idx="3">
                  <c:v>Prairie State Project</c:v>
                </c:pt>
                <c:pt idx="4">
                  <c:v>Hydro Projects</c:v>
                </c:pt>
                <c:pt idx="5">
                  <c:v>Blue Creek Wind Project</c:v>
                </c:pt>
                <c:pt idx="6">
                  <c:v>Solar Projects</c:v>
                </c:pt>
                <c:pt idx="7">
                  <c:v>Diesels</c:v>
                </c:pt>
              </c:strCache>
            </c:strRef>
          </c:cat>
          <c:val>
            <c:numRef>
              <c:f>'Monthly summary 2022'!$M$454:$M$461</c:f>
              <c:numCache>
                <c:formatCode>0.0%</c:formatCode>
                <c:ptCount val="8"/>
                <c:pt idx="0">
                  <c:v>0.32782831106177651</c:v>
                </c:pt>
                <c:pt idx="1">
                  <c:v>0.3651870367363067</c:v>
                </c:pt>
                <c:pt idx="2">
                  <c:v>4.6721838476850637E-2</c:v>
                </c:pt>
                <c:pt idx="3">
                  <c:v>8.6536773952263904E-2</c:v>
                </c:pt>
                <c:pt idx="4">
                  <c:v>0.15237160857480297</c:v>
                </c:pt>
                <c:pt idx="5">
                  <c:v>7.0907470951600219E-3</c:v>
                </c:pt>
                <c:pt idx="6">
                  <c:v>1.2841095088478005E-2</c:v>
                </c:pt>
                <c:pt idx="7">
                  <c:v>5.5093372419639586E-4</c:v>
                </c:pt>
              </c:numCache>
            </c:numRef>
          </c:val>
          <c:extLst>
            <c:ext xmlns:c16="http://schemas.microsoft.com/office/drawing/2014/chart" uri="{C3380CC4-5D6E-409C-BE32-E72D297353CC}">
              <c16:uniqueId val="{00000000-9DDB-4B0B-9B57-D7FAFEFAF13D}"/>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7274226563849815"/>
          <c:y val="0.1507243007741895"/>
          <c:w val="0.31753971779168627"/>
          <c:h val="0.78589977328053662"/>
        </c:manualLayout>
      </c:layout>
      <c:overlay val="0"/>
      <c:txPr>
        <a:bodyPr/>
        <a:lstStyle/>
        <a:p>
          <a:pPr>
            <a:defRPr sz="1200"/>
          </a:pPr>
          <a:endParaRPr lang="en-US"/>
        </a:p>
      </c:txPr>
    </c:legend>
    <c:plotVisOnly val="1"/>
    <c:dispBlanksAs val="gap"/>
    <c:showDLblsOverMax val="0"/>
  </c:chart>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467090669857491E-2"/>
          <c:y val="0.19936313107920334"/>
          <c:w val="0.55397221339608227"/>
          <c:h val="0.76904369306777831"/>
        </c:manualLayout>
      </c:layout>
      <c:pieChart>
        <c:varyColors val="1"/>
        <c:ser>
          <c:idx val="0"/>
          <c:order val="0"/>
          <c:dPt>
            <c:idx val="0"/>
            <c:bubble3D val="0"/>
            <c:extLst>
              <c:ext xmlns:c16="http://schemas.microsoft.com/office/drawing/2014/chart" uri="{C3380CC4-5D6E-409C-BE32-E72D297353CC}">
                <c16:uniqueId val="{00000000-2834-481B-B904-BAF0A2445BF6}"/>
              </c:ext>
            </c:extLst>
          </c:dPt>
          <c:dPt>
            <c:idx val="1"/>
            <c:bubble3D val="0"/>
            <c:extLst>
              <c:ext xmlns:c16="http://schemas.microsoft.com/office/drawing/2014/chart" uri="{C3380CC4-5D6E-409C-BE32-E72D297353CC}">
                <c16:uniqueId val="{00000001-2834-481B-B904-BAF0A2445BF6}"/>
              </c:ext>
            </c:extLst>
          </c:dPt>
          <c:dPt>
            <c:idx val="2"/>
            <c:bubble3D val="0"/>
            <c:extLst>
              <c:ext xmlns:c16="http://schemas.microsoft.com/office/drawing/2014/chart" uri="{C3380CC4-5D6E-409C-BE32-E72D297353CC}">
                <c16:uniqueId val="{00000002-2834-481B-B904-BAF0A2445BF6}"/>
              </c:ext>
            </c:extLst>
          </c:dPt>
          <c:dPt>
            <c:idx val="3"/>
            <c:bubble3D val="0"/>
            <c:extLst>
              <c:ext xmlns:c16="http://schemas.microsoft.com/office/drawing/2014/chart" uri="{C3380CC4-5D6E-409C-BE32-E72D297353CC}">
                <c16:uniqueId val="{00000003-2834-481B-B904-BAF0A2445BF6}"/>
              </c:ext>
            </c:extLst>
          </c:dPt>
          <c:dPt>
            <c:idx val="4"/>
            <c:bubble3D val="0"/>
            <c:extLst>
              <c:ext xmlns:c16="http://schemas.microsoft.com/office/drawing/2014/chart" uri="{C3380CC4-5D6E-409C-BE32-E72D297353CC}">
                <c16:uniqueId val="{00000004-2834-481B-B904-BAF0A2445BF6}"/>
              </c:ext>
            </c:extLst>
          </c:dPt>
          <c:dPt>
            <c:idx val="5"/>
            <c:bubble3D val="0"/>
            <c:extLst>
              <c:ext xmlns:c16="http://schemas.microsoft.com/office/drawing/2014/chart" uri="{C3380CC4-5D6E-409C-BE32-E72D297353CC}">
                <c16:uniqueId val="{00000005-2834-481B-B904-BAF0A2445BF6}"/>
              </c:ext>
            </c:extLst>
          </c:dPt>
          <c:dLbls>
            <c:dLbl>
              <c:idx val="2"/>
              <c:layout>
                <c:manualLayout>
                  <c:x val="4.6857627881314546E-3"/>
                  <c:y val="-0.214308939323760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834-481B-B904-BAF0A2445BF6}"/>
                </c:ext>
              </c:extLst>
            </c:dLbl>
            <c:spPr>
              <a:noFill/>
              <a:ln w="25400">
                <a:noFill/>
              </a:ln>
            </c:spPr>
            <c:txPr>
              <a:bodyPr wrap="square" lIns="38100" tIns="19050" rIns="38100" bIns="19050" anchor="ctr">
                <a:spAutoFit/>
              </a:bodyPr>
              <a:lstStyle/>
              <a:p>
                <a:pPr>
                  <a:defRPr sz="1700" b="0" i="0" u="none" strike="noStrike" baseline="0">
                    <a:solidFill>
                      <a:srgbClr val="000000"/>
                    </a:solidFill>
                    <a:latin typeface="Calibri"/>
                    <a:ea typeface="Calibri"/>
                    <a:cs typeface="Calibri"/>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'Retail History'!$A$73:$A$78</c:f>
              <c:strCache>
                <c:ptCount val="6"/>
                <c:pt idx="0">
                  <c:v>Residential</c:v>
                </c:pt>
                <c:pt idx="1">
                  <c:v>Commercial</c:v>
                </c:pt>
                <c:pt idx="2">
                  <c:v>Industrial</c:v>
                </c:pt>
                <c:pt idx="3">
                  <c:v>Marshallville</c:v>
                </c:pt>
                <c:pt idx="4">
                  <c:v>W &amp; WW dept's</c:v>
                </c:pt>
                <c:pt idx="5">
                  <c:v>City</c:v>
                </c:pt>
              </c:strCache>
            </c:strRef>
          </c:cat>
          <c:val>
            <c:numRef>
              <c:f>'Retail History'!$X$73:$X$78</c:f>
              <c:numCache>
                <c:formatCode>0.0%</c:formatCode>
                <c:ptCount val="6"/>
                <c:pt idx="0">
                  <c:v>0.24975659200345735</c:v>
                </c:pt>
                <c:pt idx="1">
                  <c:v>0.23347309476982511</c:v>
                </c:pt>
                <c:pt idx="2">
                  <c:v>0.48134457525453833</c:v>
                </c:pt>
                <c:pt idx="3">
                  <c:v>2.1036932846847777E-2</c:v>
                </c:pt>
                <c:pt idx="4">
                  <c:v>8.3827032707883328E-3</c:v>
                </c:pt>
                <c:pt idx="5">
                  <c:v>4.5999699320462845E-3</c:v>
                </c:pt>
              </c:numCache>
            </c:numRef>
          </c:val>
          <c:extLst>
            <c:ext xmlns:c16="http://schemas.microsoft.com/office/drawing/2014/chart" uri="{C3380CC4-5D6E-409C-BE32-E72D297353CC}">
              <c16:uniqueId val="{00000006-2834-481B-B904-BAF0A2445BF6}"/>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76460695072690388"/>
          <c:y val="0.26478175216550587"/>
          <c:w val="0.22314830327060176"/>
          <c:h val="0.54735890115352204"/>
        </c:manualLayout>
      </c:layout>
      <c:overlay val="0"/>
      <c:txPr>
        <a:bodyPr/>
        <a:lstStyle/>
        <a:p>
          <a:pPr>
            <a:defRPr sz="18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Industrial customer Usage 2022</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'Electric Usage'!$A$97:$A$119</c:f>
              <c:strCache>
                <c:ptCount val="23"/>
                <c:pt idx="0">
                  <c:v>Quality Castings</c:v>
                </c:pt>
                <c:pt idx="1">
                  <c:v>JM Smucker</c:v>
                </c:pt>
                <c:pt idx="2">
                  <c:v>Smith Foods</c:v>
                </c:pt>
                <c:pt idx="3">
                  <c:v>Bekaert</c:v>
                </c:pt>
                <c:pt idx="4">
                  <c:v>Orrvilon</c:v>
                </c:pt>
                <c:pt idx="5">
                  <c:v>Marshallville</c:v>
                </c:pt>
                <c:pt idx="6">
                  <c:v>Aultman Hospital</c:v>
                </c:pt>
                <c:pt idx="7">
                  <c:v>Wilburt</c:v>
                </c:pt>
                <c:pt idx="8">
                  <c:v>Morgan Corp</c:v>
                </c:pt>
                <c:pt idx="9">
                  <c:v>Venture Products</c:v>
                </c:pt>
                <c:pt idx="10">
                  <c:v>Scotts</c:v>
                </c:pt>
                <c:pt idx="11">
                  <c:v>Buelhers</c:v>
                </c:pt>
                <c:pt idx="12">
                  <c:v>Wayne College</c:v>
                </c:pt>
                <c:pt idx="13">
                  <c:v>Gerber Farms</c:v>
                </c:pt>
                <c:pt idx="14">
                  <c:v>Moog</c:v>
                </c:pt>
                <c:pt idx="15">
                  <c:v>Purina</c:v>
                </c:pt>
                <c:pt idx="16">
                  <c:v>City</c:v>
                </c:pt>
                <c:pt idx="17">
                  <c:v>Ferro</c:v>
                </c:pt>
                <c:pt idx="18">
                  <c:v>Animal Supply</c:v>
                </c:pt>
                <c:pt idx="19">
                  <c:v>Nucor</c:v>
                </c:pt>
                <c:pt idx="20">
                  <c:v>Refocotec</c:v>
                </c:pt>
                <c:pt idx="21">
                  <c:v>Lincoln Electric</c:v>
                </c:pt>
                <c:pt idx="22">
                  <c:v>Zimmerman Steel</c:v>
                </c:pt>
              </c:strCache>
            </c:strRef>
          </c:cat>
          <c:val>
            <c:numRef>
              <c:f>'Electric Usage'!$B$97:$B$119</c:f>
              <c:numCache>
                <c:formatCode>#,##0</c:formatCode>
                <c:ptCount val="23"/>
                <c:pt idx="0">
                  <c:v>58238846</c:v>
                </c:pt>
                <c:pt idx="1">
                  <c:v>39077770</c:v>
                </c:pt>
                <c:pt idx="2">
                  <c:v>18610505</c:v>
                </c:pt>
                <c:pt idx="3">
                  <c:v>14003668</c:v>
                </c:pt>
                <c:pt idx="4">
                  <c:v>9171274</c:v>
                </c:pt>
                <c:pt idx="5">
                  <c:v>6424023</c:v>
                </c:pt>
                <c:pt idx="6">
                  <c:v>4104720</c:v>
                </c:pt>
                <c:pt idx="7">
                  <c:v>3838462</c:v>
                </c:pt>
                <c:pt idx="8">
                  <c:v>3325447</c:v>
                </c:pt>
                <c:pt idx="9">
                  <c:v>3750271</c:v>
                </c:pt>
                <c:pt idx="10">
                  <c:v>2895643</c:v>
                </c:pt>
                <c:pt idx="11">
                  <c:v>2868795</c:v>
                </c:pt>
                <c:pt idx="12">
                  <c:v>1614307</c:v>
                </c:pt>
                <c:pt idx="13">
                  <c:v>1453521</c:v>
                </c:pt>
                <c:pt idx="14">
                  <c:v>1452901</c:v>
                </c:pt>
                <c:pt idx="15">
                  <c:v>1300520</c:v>
                </c:pt>
                <c:pt idx="16">
                  <c:v>1262164</c:v>
                </c:pt>
                <c:pt idx="17">
                  <c:v>772592</c:v>
                </c:pt>
                <c:pt idx="18">
                  <c:v>637888</c:v>
                </c:pt>
                <c:pt idx="19">
                  <c:v>455127</c:v>
                </c:pt>
                <c:pt idx="20">
                  <c:v>300682</c:v>
                </c:pt>
                <c:pt idx="21">
                  <c:v>140000</c:v>
                </c:pt>
                <c:pt idx="22">
                  <c:v>110065</c:v>
                </c:pt>
              </c:numCache>
            </c:numRef>
          </c:val>
          <c:extLst>
            <c:ext xmlns:c16="http://schemas.microsoft.com/office/drawing/2014/chart" uri="{C3380CC4-5D6E-409C-BE32-E72D297353CC}">
              <c16:uniqueId val="{00000000-91C0-4FFE-A308-D2920FF69DC1}"/>
            </c:ext>
          </c:extLst>
        </c:ser>
        <c:dLbls>
          <c:showLegendKey val="0"/>
          <c:showVal val="0"/>
          <c:showCatName val="0"/>
          <c:showSerName val="0"/>
          <c:showPercent val="0"/>
          <c:showBubbleSize val="0"/>
        </c:dLbls>
        <c:gapWidth val="219"/>
        <c:overlap val="-27"/>
        <c:axId val="684900448"/>
        <c:axId val="684901104"/>
      </c:barChart>
      <c:catAx>
        <c:axId val="68490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84901104"/>
        <c:crosses val="autoZero"/>
        <c:auto val="1"/>
        <c:lblAlgn val="ctr"/>
        <c:lblOffset val="100"/>
        <c:noMultiLvlLbl val="0"/>
      </c:catAx>
      <c:valAx>
        <c:axId val="684901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84900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472222222222219E-2"/>
          <c:y val="0.16203703703703703"/>
          <c:w val="0.47222222222222221"/>
          <c:h val="0.78703703703703709"/>
        </c:manualLayout>
      </c:layout>
      <c:pieChart>
        <c:varyColors val="1"/>
        <c:ser>
          <c:idx val="0"/>
          <c:order val="0"/>
          <c:dLbls>
            <c:dLbl>
              <c:idx val="0"/>
              <c:layout>
                <c:manualLayout>
                  <c:x val="-0.17943544671943634"/>
                  <c:y val="-0.184235255670424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88-46B1-B61C-8338B19A2551}"/>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'Monthly summary 2021'!$A$457:$A$459</c:f>
              <c:strCache>
                <c:ptCount val="3"/>
                <c:pt idx="0">
                  <c:v>Total Power Cost (demand + energy</c:v>
                </c:pt>
                <c:pt idx="1">
                  <c:v>Transmission Charges</c:v>
                </c:pt>
                <c:pt idx="2">
                  <c:v>Other Charges/Credits</c:v>
                </c:pt>
              </c:strCache>
            </c:strRef>
          </c:cat>
          <c:val>
            <c:numRef>
              <c:f>'Monthly summary 2022'!$B$457:$B$459</c:f>
              <c:numCache>
                <c:formatCode>"$"#,##0</c:formatCode>
                <c:ptCount val="3"/>
                <c:pt idx="0">
                  <c:v>22823989.790000003</c:v>
                </c:pt>
                <c:pt idx="1">
                  <c:v>9315994.0600000005</c:v>
                </c:pt>
                <c:pt idx="2">
                  <c:v>189535.14999999997</c:v>
                </c:pt>
              </c:numCache>
            </c:numRef>
          </c:val>
          <c:extLst>
            <c:ext xmlns:c16="http://schemas.microsoft.com/office/drawing/2014/chart" uri="{C3380CC4-5D6E-409C-BE32-E72D297353CC}">
              <c16:uniqueId val="{00000001-8688-46B1-B61C-8338B19A2551}"/>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4075373830150528"/>
          <c:y val="0.24369881433347929"/>
          <c:w val="0.34257966995203609"/>
          <c:h val="0.5331615327588265"/>
        </c:manualLayout>
      </c:layout>
      <c:overlay val="0"/>
    </c:legend>
    <c:plotVisOnly val="1"/>
    <c:dispBlanksAs val="gap"/>
    <c:showDLblsOverMax val="0"/>
  </c:chart>
  <c:txPr>
    <a:bodyPr/>
    <a:lstStyle/>
    <a:p>
      <a:pPr>
        <a:defRPr sz="1600" baseline="0"/>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en-US" sz="2200" b="0" i="0" baseline="0" dirty="0">
                <a:effectLst/>
              </a:rPr>
              <a:t>PJM &amp; AEP Transmission Charges and Utility Credits</a:t>
            </a:r>
            <a:endParaRPr lang="en-US" sz="2200" baseline="0" dirty="0">
              <a:effectLst/>
            </a:endParaRPr>
          </a:p>
          <a:p>
            <a:pPr>
              <a:defRPr sz="2200"/>
            </a:pPr>
            <a:r>
              <a:rPr lang="en-US" sz="2200" b="0" i="0" baseline="0" dirty="0">
                <a:effectLst/>
              </a:rPr>
              <a:t>Orrville Utilities</a:t>
            </a:r>
            <a:endParaRPr lang="en-US" sz="2200" baseline="0" dirty="0">
              <a:effectLst/>
            </a:endParaRPr>
          </a:p>
        </c:rich>
      </c:tx>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'AEP &amp; PJM details 2021'!$P$83</c:f>
              <c:strCache>
                <c:ptCount val="1"/>
                <c:pt idx="0">
                  <c:v>Charges</c:v>
                </c:pt>
              </c:strCache>
            </c:strRef>
          </c:tx>
          <c:spPr>
            <a:solidFill>
              <a:srgbClr val="FF0000"/>
            </a:solidFill>
            <a:ln>
              <a:noFill/>
            </a:ln>
            <a:effectLst/>
          </c:spPr>
          <c:invertIfNegative val="0"/>
          <c:cat>
            <c:strRef>
              <c:f>'AEP &amp; PJM details 2023'!$B$80:$B$96</c:f>
              <c:strCache>
                <c:ptCount val="17"/>
                <c:pt idx="0">
                  <c:v>Oct-Dec1996</c:v>
                </c:pt>
                <c:pt idx="1">
                  <c:v>2000</c:v>
                </c:pt>
                <c:pt idx="2">
                  <c:v>2014</c:v>
                </c:pt>
                <c:pt idx="3">
                  <c:v>2015</c:v>
                </c:pt>
                <c:pt idx="4">
                  <c:v>2016</c:v>
                </c:pt>
                <c:pt idx="5">
                  <c:v>2017</c:v>
                </c:pt>
                <c:pt idx="6">
                  <c:v>2018 </c:v>
                </c:pt>
                <c:pt idx="7">
                  <c:v>2019</c:v>
                </c:pt>
                <c:pt idx="8">
                  <c:v>2020</c:v>
                </c:pt>
                <c:pt idx="9">
                  <c:v>2021</c:v>
                </c:pt>
                <c:pt idx="10">
                  <c:v>2022</c:v>
                </c:pt>
                <c:pt idx="11">
                  <c:v>2023YTD</c:v>
                </c:pt>
                <c:pt idx="12">
                  <c:v>2023 projected</c:v>
                </c:pt>
                <c:pt idx="13">
                  <c:v>2024 projected</c:v>
                </c:pt>
                <c:pt idx="14">
                  <c:v>2025 projected</c:v>
                </c:pt>
                <c:pt idx="15">
                  <c:v>2026 projected</c:v>
                </c:pt>
                <c:pt idx="16">
                  <c:v>2027 projected</c:v>
                </c:pt>
              </c:strCache>
            </c:strRef>
          </c:cat>
          <c:val>
            <c:numRef>
              <c:f>'AEP &amp; PJM details 2023'!$C$80:$C$96</c:f>
              <c:numCache>
                <c:formatCode>#,##0</c:formatCode>
                <c:ptCount val="17"/>
                <c:pt idx="0">
                  <c:v>250000</c:v>
                </c:pt>
                <c:pt idx="1">
                  <c:v>1000000</c:v>
                </c:pt>
                <c:pt idx="2">
                  <c:v>4273164.4399999995</c:v>
                </c:pt>
                <c:pt idx="3">
                  <c:v>5788813.3000000007</c:v>
                </c:pt>
                <c:pt idx="4">
                  <c:v>6250574.6900000004</c:v>
                </c:pt>
                <c:pt idx="5">
                  <c:v>7180860.9589999998</c:v>
                </c:pt>
                <c:pt idx="6">
                  <c:v>8432409.8729999997</c:v>
                </c:pt>
                <c:pt idx="7">
                  <c:v>7370171.4900000002</c:v>
                </c:pt>
                <c:pt idx="8">
                  <c:v>6927007.7599999988</c:v>
                </c:pt>
                <c:pt idx="9">
                  <c:v>8565934.6400000006</c:v>
                </c:pt>
                <c:pt idx="10">
                  <c:v>9315994</c:v>
                </c:pt>
                <c:pt idx="11">
                  <c:v>1569975.7000000002</c:v>
                </c:pt>
                <c:pt idx="12">
                  <c:v>9171379</c:v>
                </c:pt>
                <c:pt idx="13">
                  <c:v>9040717</c:v>
                </c:pt>
                <c:pt idx="14">
                  <c:v>10059339</c:v>
                </c:pt>
                <c:pt idx="15">
                  <c:v>10304404</c:v>
                </c:pt>
                <c:pt idx="16">
                  <c:v>10526785</c:v>
                </c:pt>
              </c:numCache>
            </c:numRef>
          </c:val>
          <c:extLst>
            <c:ext xmlns:c16="http://schemas.microsoft.com/office/drawing/2014/chart" uri="{C3380CC4-5D6E-409C-BE32-E72D297353CC}">
              <c16:uniqueId val="{00000000-58DA-4015-B11C-81A4EBADB026}"/>
            </c:ext>
          </c:extLst>
        </c:ser>
        <c:ser>
          <c:idx val="1"/>
          <c:order val="1"/>
          <c:tx>
            <c:strRef>
              <c:f>'AEP &amp; PJM cost &amp; other details'!$Q$80</c:f>
              <c:strCache>
                <c:ptCount val="1"/>
                <c:pt idx="0">
                  <c:v>Plant Credits</c:v>
                </c:pt>
              </c:strCache>
            </c:strRef>
          </c:tx>
          <c:spPr>
            <a:solidFill>
              <a:srgbClr val="00B050"/>
            </a:solidFill>
            <a:ln>
              <a:noFill/>
            </a:ln>
            <a:effectLst/>
          </c:spPr>
          <c:invertIfNegative val="0"/>
          <c:cat>
            <c:strRef>
              <c:f>'AEP &amp; PJM details 2023'!$B$80:$B$96</c:f>
              <c:strCache>
                <c:ptCount val="17"/>
                <c:pt idx="0">
                  <c:v>Oct-Dec1996</c:v>
                </c:pt>
                <c:pt idx="1">
                  <c:v>2000</c:v>
                </c:pt>
                <c:pt idx="2">
                  <c:v>2014</c:v>
                </c:pt>
                <c:pt idx="3">
                  <c:v>2015</c:v>
                </c:pt>
                <c:pt idx="4">
                  <c:v>2016</c:v>
                </c:pt>
                <c:pt idx="5">
                  <c:v>2017</c:v>
                </c:pt>
                <c:pt idx="6">
                  <c:v>2018 </c:v>
                </c:pt>
                <c:pt idx="7">
                  <c:v>2019</c:v>
                </c:pt>
                <c:pt idx="8">
                  <c:v>2020</c:v>
                </c:pt>
                <c:pt idx="9">
                  <c:v>2021</c:v>
                </c:pt>
                <c:pt idx="10">
                  <c:v>2022</c:v>
                </c:pt>
                <c:pt idx="11">
                  <c:v>2023YTD</c:v>
                </c:pt>
                <c:pt idx="12">
                  <c:v>2023 projected</c:v>
                </c:pt>
                <c:pt idx="13">
                  <c:v>2024 projected</c:v>
                </c:pt>
                <c:pt idx="14">
                  <c:v>2025 projected</c:v>
                </c:pt>
                <c:pt idx="15">
                  <c:v>2026 projected</c:v>
                </c:pt>
                <c:pt idx="16">
                  <c:v>2027 projected</c:v>
                </c:pt>
              </c:strCache>
            </c:strRef>
          </c:cat>
          <c:val>
            <c:numRef>
              <c:f>'AEP &amp; PJM details 2023'!$D$80:$D$96</c:f>
              <c:numCache>
                <c:formatCode>General</c:formatCode>
                <c:ptCount val="17"/>
                <c:pt idx="2" formatCode="#,##0">
                  <c:v>5170977.9600000009</c:v>
                </c:pt>
                <c:pt idx="3" formatCode="#,##0">
                  <c:v>5978165.4000000004</c:v>
                </c:pt>
                <c:pt idx="4" formatCode="#,##0">
                  <c:v>6256778</c:v>
                </c:pt>
                <c:pt idx="5" formatCode="#,##0">
                  <c:v>5586592</c:v>
                </c:pt>
                <c:pt idx="6" formatCode="#,##0">
                  <c:v>7053201.0700000003</c:v>
                </c:pt>
                <c:pt idx="7" formatCode="#,##0">
                  <c:v>6602869.4000000004</c:v>
                </c:pt>
                <c:pt idx="8" formatCode="#,##0">
                  <c:v>6192762.7599999998</c:v>
                </c:pt>
                <c:pt idx="9" formatCode="#,##0">
                  <c:v>7659422.5300000003</c:v>
                </c:pt>
                <c:pt idx="10" formatCode="#,##0">
                  <c:v>9447743</c:v>
                </c:pt>
                <c:pt idx="11" formatCode="#,##0">
                  <c:v>1511283.8800000001</c:v>
                </c:pt>
                <c:pt idx="12" formatCode="#,##0">
                  <c:v>8930193</c:v>
                </c:pt>
                <c:pt idx="13" formatCode="#,##0">
                  <c:v>8228728</c:v>
                </c:pt>
                <c:pt idx="14" formatCode="#,##0">
                  <c:v>8981476</c:v>
                </c:pt>
                <c:pt idx="15" formatCode="#,##0">
                  <c:v>9188753</c:v>
                </c:pt>
                <c:pt idx="16" formatCode="#,##0">
                  <c:v>9370057</c:v>
                </c:pt>
              </c:numCache>
            </c:numRef>
          </c:val>
          <c:extLst>
            <c:ext xmlns:c16="http://schemas.microsoft.com/office/drawing/2014/chart" uri="{C3380CC4-5D6E-409C-BE32-E72D297353CC}">
              <c16:uniqueId val="{00000001-58DA-4015-B11C-81A4EBADB026}"/>
            </c:ext>
          </c:extLst>
        </c:ser>
        <c:dLbls>
          <c:showLegendKey val="0"/>
          <c:showVal val="0"/>
          <c:showCatName val="0"/>
          <c:showSerName val="0"/>
          <c:showPercent val="0"/>
          <c:showBubbleSize val="0"/>
        </c:dLbls>
        <c:gapWidth val="145"/>
        <c:overlap val="-25"/>
        <c:axId val="556313632"/>
        <c:axId val="556313960"/>
      </c:barChart>
      <c:catAx>
        <c:axId val="55631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56313960"/>
        <c:crosses val="autoZero"/>
        <c:auto val="1"/>
        <c:lblAlgn val="ctr"/>
        <c:lblOffset val="100"/>
        <c:noMultiLvlLbl val="0"/>
      </c:catAx>
      <c:valAx>
        <c:axId val="55631396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56313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dirty="0"/>
              <a:t>2022 WW Usage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17-4FE0-9EA9-4C9F5EC6AA1E}"/>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0B17-4FE0-9EA9-4C9F5EC6AA1E}"/>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0B17-4FE0-9EA9-4C9F5EC6AA1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17-4FE0-9EA9-4C9F5EC6AA1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Sheet1!$A$38:$A$41</c:f>
              <c:strCache>
                <c:ptCount val="4"/>
                <c:pt idx="0">
                  <c:v>Residential</c:v>
                </c:pt>
                <c:pt idx="1">
                  <c:v>Industrial/Commercial, small</c:v>
                </c:pt>
                <c:pt idx="2">
                  <c:v>Industrial/Commercial, large</c:v>
                </c:pt>
                <c:pt idx="3">
                  <c:v>City</c:v>
                </c:pt>
              </c:strCache>
            </c:strRef>
          </c:cat>
          <c:val>
            <c:numRef>
              <c:f>Sheet1!$E$38:$E$41</c:f>
              <c:numCache>
                <c:formatCode>0%</c:formatCode>
                <c:ptCount val="4"/>
                <c:pt idx="0">
                  <c:v>0.37626140379672934</c:v>
                </c:pt>
                <c:pt idx="1">
                  <c:v>2.1161042074841735E-2</c:v>
                </c:pt>
                <c:pt idx="2">
                  <c:v>0.59103818960376808</c:v>
                </c:pt>
                <c:pt idx="3">
                  <c:v>1.1539364524660872E-2</c:v>
                </c:pt>
              </c:numCache>
            </c:numRef>
          </c:val>
          <c:extLst>
            <c:ext xmlns:c16="http://schemas.microsoft.com/office/drawing/2014/chart" uri="{C3380CC4-5D6E-409C-BE32-E72D297353CC}">
              <c16:uniqueId val="{00000008-0B17-4FE0-9EA9-4C9F5EC6AA1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745222929936312E-2"/>
          <c:y val="0.10879190385831752"/>
          <c:w val="0.74712810651760186"/>
          <c:h val="0.79633143580012655"/>
        </c:manualLayout>
      </c:layout>
      <c:barChart>
        <c:barDir val="col"/>
        <c:grouping val="clustered"/>
        <c:varyColors val="0"/>
        <c:ser>
          <c:idx val="3"/>
          <c:order val="6"/>
          <c:tx>
            <c:strRef>
              <c:f>'Retail History'!$BH$6</c:f>
              <c:strCache>
                <c:ptCount val="1"/>
                <c:pt idx="0">
                  <c:v>Recession period</c:v>
                </c:pt>
              </c:strCache>
            </c:strRef>
          </c:tx>
          <c:spPr>
            <a:solidFill>
              <a:schemeClr val="bg1">
                <a:lumMod val="75000"/>
              </a:schemeClr>
            </a:solidFill>
            <a:ln>
              <a:solidFill>
                <a:schemeClr val="bg1">
                  <a:lumMod val="85000"/>
                </a:schemeClr>
              </a:solidFill>
            </a:ln>
          </c:spPr>
          <c:invertIfNegative val="0"/>
          <c:val>
            <c:numRef>
              <c:f>'Retail History'!$BH$37:$BH$68</c:f>
              <c:numCache>
                <c:formatCode>General</c:formatCode>
                <c:ptCount val="32"/>
                <c:pt idx="0">
                  <c:v>325000</c:v>
                </c:pt>
                <c:pt idx="11">
                  <c:v>325000</c:v>
                </c:pt>
                <c:pt idx="18">
                  <c:v>325000</c:v>
                </c:pt>
                <c:pt idx="19">
                  <c:v>325000</c:v>
                </c:pt>
              </c:numCache>
            </c:numRef>
          </c:val>
          <c:extLst>
            <c:ext xmlns:c16="http://schemas.microsoft.com/office/drawing/2014/chart" uri="{C3380CC4-5D6E-409C-BE32-E72D297353CC}">
              <c16:uniqueId val="{00000000-3A3A-425B-A179-929CE8D503CA}"/>
            </c:ext>
          </c:extLst>
        </c:ser>
        <c:dLbls>
          <c:showLegendKey val="0"/>
          <c:showVal val="0"/>
          <c:showCatName val="0"/>
          <c:showSerName val="0"/>
          <c:showPercent val="0"/>
          <c:showBubbleSize val="0"/>
        </c:dLbls>
        <c:gapWidth val="0"/>
        <c:axId val="357006464"/>
        <c:axId val="1"/>
      </c:barChart>
      <c:lineChart>
        <c:grouping val="standard"/>
        <c:varyColors val="0"/>
        <c:ser>
          <c:idx val="0"/>
          <c:order val="0"/>
          <c:tx>
            <c:strRef>
              <c:f>'Retail History'!$AV$6</c:f>
              <c:strCache>
                <c:ptCount val="1"/>
                <c:pt idx="0">
                  <c:v>Residential</c:v>
                </c:pt>
              </c:strCache>
            </c:strRef>
          </c:tx>
          <c:cat>
            <c:numRef>
              <c:f>'Retail History'!$A$37:$A$70</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'Retail History'!$AV$37:$AV$70</c:f>
              <c:numCache>
                <c:formatCode>#,##0</c:formatCode>
                <c:ptCount val="34"/>
                <c:pt idx="0">
                  <c:v>54916</c:v>
                </c:pt>
                <c:pt idx="1">
                  <c:v>57265</c:v>
                </c:pt>
                <c:pt idx="2">
                  <c:v>56534</c:v>
                </c:pt>
                <c:pt idx="3">
                  <c:v>60410</c:v>
                </c:pt>
                <c:pt idx="4">
                  <c:v>60348</c:v>
                </c:pt>
                <c:pt idx="5">
                  <c:v>61930</c:v>
                </c:pt>
                <c:pt idx="6">
                  <c:v>67090</c:v>
                </c:pt>
                <c:pt idx="7">
                  <c:v>68905</c:v>
                </c:pt>
                <c:pt idx="8">
                  <c:v>72024</c:v>
                </c:pt>
                <c:pt idx="9">
                  <c:v>74400</c:v>
                </c:pt>
                <c:pt idx="10">
                  <c:v>65542</c:v>
                </c:pt>
                <c:pt idx="11">
                  <c:v>66708</c:v>
                </c:pt>
                <c:pt idx="12">
                  <c:v>69567</c:v>
                </c:pt>
                <c:pt idx="13">
                  <c:v>69498</c:v>
                </c:pt>
                <c:pt idx="14">
                  <c:v>70231</c:v>
                </c:pt>
                <c:pt idx="15">
                  <c:v>74645</c:v>
                </c:pt>
                <c:pt idx="16">
                  <c:v>72779</c:v>
                </c:pt>
                <c:pt idx="17">
                  <c:v>73132.483999999997</c:v>
                </c:pt>
                <c:pt idx="18">
                  <c:v>73304.467999999993</c:v>
                </c:pt>
                <c:pt idx="19">
                  <c:v>73020.523000000001</c:v>
                </c:pt>
                <c:pt idx="20">
                  <c:v>76185.668000000005</c:v>
                </c:pt>
                <c:pt idx="21">
                  <c:v>76910.565000000002</c:v>
                </c:pt>
                <c:pt idx="22">
                  <c:v>77893.425000000003</c:v>
                </c:pt>
                <c:pt idx="23">
                  <c:v>75072.143000000011</c:v>
                </c:pt>
                <c:pt idx="24">
                  <c:v>77219.937000000005</c:v>
                </c:pt>
                <c:pt idx="25">
                  <c:v>77209</c:v>
                </c:pt>
                <c:pt idx="26">
                  <c:v>73688.322</c:v>
                </c:pt>
                <c:pt idx="27">
                  <c:v>71755.209999999992</c:v>
                </c:pt>
                <c:pt idx="28">
                  <c:v>77389.168999999994</c:v>
                </c:pt>
                <c:pt idx="29">
                  <c:v>75047.559000000008</c:v>
                </c:pt>
                <c:pt idx="30">
                  <c:v>74329.848999999987</c:v>
                </c:pt>
                <c:pt idx="31">
                  <c:v>75552.39</c:v>
                </c:pt>
                <c:pt idx="32">
                  <c:v>75104.850000000006</c:v>
                </c:pt>
              </c:numCache>
            </c:numRef>
          </c:val>
          <c:smooth val="0"/>
          <c:extLst>
            <c:ext xmlns:c16="http://schemas.microsoft.com/office/drawing/2014/chart" uri="{C3380CC4-5D6E-409C-BE32-E72D297353CC}">
              <c16:uniqueId val="{00000001-3A3A-425B-A179-929CE8D503CA}"/>
            </c:ext>
          </c:extLst>
        </c:ser>
        <c:ser>
          <c:idx val="1"/>
          <c:order val="1"/>
          <c:tx>
            <c:strRef>
              <c:f>'Retail History'!$AX$6</c:f>
              <c:strCache>
                <c:ptCount val="1"/>
                <c:pt idx="0">
                  <c:v>Commercial</c:v>
                </c:pt>
              </c:strCache>
            </c:strRef>
          </c:tx>
          <c:marker>
            <c:symbol val="square"/>
            <c:size val="5"/>
          </c:marker>
          <c:cat>
            <c:numRef>
              <c:f>'Retail History'!$A$37:$A$70</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'Retail History'!$AX$37:$AX$70</c:f>
              <c:numCache>
                <c:formatCode>#,##0</c:formatCode>
                <c:ptCount val="34"/>
                <c:pt idx="0">
                  <c:v>41124</c:v>
                </c:pt>
                <c:pt idx="1">
                  <c:v>44978</c:v>
                </c:pt>
                <c:pt idx="2">
                  <c:v>46148</c:v>
                </c:pt>
                <c:pt idx="3">
                  <c:v>48782</c:v>
                </c:pt>
                <c:pt idx="4">
                  <c:v>50105</c:v>
                </c:pt>
                <c:pt idx="5">
                  <c:v>55356</c:v>
                </c:pt>
                <c:pt idx="6">
                  <c:v>54995</c:v>
                </c:pt>
                <c:pt idx="7">
                  <c:v>55056</c:v>
                </c:pt>
                <c:pt idx="8">
                  <c:v>60958</c:v>
                </c:pt>
                <c:pt idx="9">
                  <c:v>64991</c:v>
                </c:pt>
                <c:pt idx="10">
                  <c:v>55974</c:v>
                </c:pt>
                <c:pt idx="11">
                  <c:v>58005</c:v>
                </c:pt>
                <c:pt idx="12">
                  <c:v>61328</c:v>
                </c:pt>
                <c:pt idx="13">
                  <c:v>59076</c:v>
                </c:pt>
                <c:pt idx="14">
                  <c:v>58297</c:v>
                </c:pt>
                <c:pt idx="15">
                  <c:v>62948</c:v>
                </c:pt>
                <c:pt idx="16">
                  <c:v>63863</c:v>
                </c:pt>
                <c:pt idx="17">
                  <c:v>74376.173999999999</c:v>
                </c:pt>
                <c:pt idx="18">
                  <c:v>75975.303</c:v>
                </c:pt>
                <c:pt idx="19">
                  <c:v>72562.245999999999</c:v>
                </c:pt>
                <c:pt idx="20">
                  <c:v>77647.816999999995</c:v>
                </c:pt>
                <c:pt idx="21">
                  <c:v>75742.247000000003</c:v>
                </c:pt>
                <c:pt idx="22">
                  <c:v>75569.930999999997</c:v>
                </c:pt>
                <c:pt idx="23">
                  <c:v>76258.499000000011</c:v>
                </c:pt>
                <c:pt idx="24">
                  <c:v>75293.622000000003</c:v>
                </c:pt>
                <c:pt idx="25">
                  <c:v>72167.739999999991</c:v>
                </c:pt>
                <c:pt idx="26">
                  <c:v>72535.989999999991</c:v>
                </c:pt>
                <c:pt idx="27">
                  <c:v>70871.224000000002</c:v>
                </c:pt>
                <c:pt idx="28">
                  <c:v>78064.140999999989</c:v>
                </c:pt>
                <c:pt idx="29">
                  <c:v>78331.202999999994</c:v>
                </c:pt>
                <c:pt idx="30">
                  <c:v>74629.304999999993</c:v>
                </c:pt>
                <c:pt idx="31">
                  <c:v>69407.990999999995</c:v>
                </c:pt>
                <c:pt idx="32">
                  <c:v>70208.203999999998</c:v>
                </c:pt>
              </c:numCache>
            </c:numRef>
          </c:val>
          <c:smooth val="0"/>
          <c:extLst>
            <c:ext xmlns:c16="http://schemas.microsoft.com/office/drawing/2014/chart" uri="{C3380CC4-5D6E-409C-BE32-E72D297353CC}">
              <c16:uniqueId val="{00000002-3A3A-425B-A179-929CE8D503CA}"/>
            </c:ext>
          </c:extLst>
        </c:ser>
        <c:ser>
          <c:idx val="8"/>
          <c:order val="2"/>
          <c:tx>
            <c:strRef>
              <c:f>'Retail History'!$Z$4</c:f>
              <c:strCache>
                <c:ptCount val="1"/>
                <c:pt idx="0">
                  <c:v>Industrial</c:v>
                </c:pt>
              </c:strCache>
            </c:strRef>
          </c:tx>
          <c:spPr>
            <a:ln w="25400">
              <a:solidFill>
                <a:srgbClr val="00CCFF"/>
              </a:solidFill>
              <a:prstDash val="solid"/>
            </a:ln>
          </c:spPr>
          <c:marker>
            <c:symbol val="triangle"/>
            <c:size val="5"/>
            <c:spPr>
              <a:solidFill>
                <a:srgbClr val="00CCFF"/>
              </a:solidFill>
              <a:ln>
                <a:solidFill>
                  <a:srgbClr val="00CCFF"/>
                </a:solidFill>
                <a:prstDash val="solid"/>
              </a:ln>
            </c:spPr>
          </c:marker>
          <c:cat>
            <c:numRef>
              <c:f>'Retail History'!$A$37:$A$70</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'Retail History'!$Z$37:$Z$70</c:f>
              <c:numCache>
                <c:formatCode>#,##0</c:formatCode>
                <c:ptCount val="34"/>
                <c:pt idx="0">
                  <c:v>111508</c:v>
                </c:pt>
                <c:pt idx="1">
                  <c:v>106413</c:v>
                </c:pt>
                <c:pt idx="2">
                  <c:v>116106</c:v>
                </c:pt>
                <c:pt idx="3">
                  <c:v>124486</c:v>
                </c:pt>
                <c:pt idx="4">
                  <c:v>133201</c:v>
                </c:pt>
                <c:pt idx="5">
                  <c:v>135344</c:v>
                </c:pt>
                <c:pt idx="6">
                  <c:v>157683</c:v>
                </c:pt>
                <c:pt idx="7">
                  <c:v>162544</c:v>
                </c:pt>
                <c:pt idx="8">
                  <c:v>161633</c:v>
                </c:pt>
                <c:pt idx="9">
                  <c:v>145206</c:v>
                </c:pt>
                <c:pt idx="10">
                  <c:v>132518</c:v>
                </c:pt>
                <c:pt idx="11">
                  <c:v>123672</c:v>
                </c:pt>
                <c:pt idx="12">
                  <c:v>114998</c:v>
                </c:pt>
                <c:pt idx="13">
                  <c:v>112997</c:v>
                </c:pt>
                <c:pt idx="14">
                  <c:v>121922</c:v>
                </c:pt>
                <c:pt idx="15">
                  <c:v>124029</c:v>
                </c:pt>
                <c:pt idx="16">
                  <c:v>130013</c:v>
                </c:pt>
                <c:pt idx="17">
                  <c:v>129440.704</c:v>
                </c:pt>
                <c:pt idx="18">
                  <c:v>130008.31</c:v>
                </c:pt>
                <c:pt idx="19">
                  <c:v>108503.432</c:v>
                </c:pt>
                <c:pt idx="20">
                  <c:v>127805.042</c:v>
                </c:pt>
                <c:pt idx="21">
                  <c:v>126124.07399999999</c:v>
                </c:pt>
                <c:pt idx="22">
                  <c:v>133285.158</c:v>
                </c:pt>
                <c:pt idx="23">
                  <c:v>134498.94500000001</c:v>
                </c:pt>
                <c:pt idx="24">
                  <c:v>134468.842</c:v>
                </c:pt>
                <c:pt idx="25">
                  <c:v>138782.77900000001</c:v>
                </c:pt>
                <c:pt idx="26">
                  <c:v>136030.405</c:v>
                </c:pt>
                <c:pt idx="27">
                  <c:v>142574.223</c:v>
                </c:pt>
                <c:pt idx="28">
                  <c:v>137884.014</c:v>
                </c:pt>
                <c:pt idx="29">
                  <c:v>133238.63800000001</c:v>
                </c:pt>
                <c:pt idx="30">
                  <c:v>121456.201</c:v>
                </c:pt>
                <c:pt idx="31">
                  <c:v>136494.571</c:v>
                </c:pt>
                <c:pt idx="32">
                  <c:v>141498.17800000001</c:v>
                </c:pt>
              </c:numCache>
            </c:numRef>
          </c:val>
          <c:smooth val="0"/>
          <c:extLst>
            <c:ext xmlns:c16="http://schemas.microsoft.com/office/drawing/2014/chart" uri="{C3380CC4-5D6E-409C-BE32-E72D297353CC}">
              <c16:uniqueId val="{00000003-3A3A-425B-A179-929CE8D503CA}"/>
            </c:ext>
          </c:extLst>
        </c:ser>
        <c:ser>
          <c:idx val="10"/>
          <c:order val="3"/>
          <c:tx>
            <c:strRef>
              <c:f>'Retail History'!$AI$5:$AI$6</c:f>
              <c:strCache>
                <c:ptCount val="2"/>
                <c:pt idx="0">
                  <c:v>Village of</c:v>
                </c:pt>
                <c:pt idx="1">
                  <c:v>Marshallville</c:v>
                </c:pt>
              </c:strCache>
            </c:strRef>
          </c:tx>
          <c:spPr>
            <a:ln>
              <a:solidFill>
                <a:srgbClr val="FFFF00"/>
              </a:solidFill>
            </a:ln>
          </c:spPr>
          <c:marker>
            <c:symbol val="square"/>
            <c:size val="5"/>
            <c:spPr>
              <a:solidFill>
                <a:srgbClr val="FFFF00"/>
              </a:solidFill>
              <a:ln>
                <a:solidFill>
                  <a:srgbClr val="CCFFCC"/>
                </a:solidFill>
                <a:prstDash val="solid"/>
              </a:ln>
            </c:spPr>
          </c:marker>
          <c:cat>
            <c:numRef>
              <c:f>'Retail History'!$A$37:$A$70</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'Retail History'!$AI$37:$AI$70</c:f>
              <c:numCache>
                <c:formatCode>#,##0</c:formatCode>
                <c:ptCount val="34"/>
                <c:pt idx="0">
                  <c:v>5388</c:v>
                </c:pt>
                <c:pt idx="1">
                  <c:v>5741</c:v>
                </c:pt>
                <c:pt idx="2">
                  <c:v>5829</c:v>
                </c:pt>
                <c:pt idx="3">
                  <c:v>6094</c:v>
                </c:pt>
                <c:pt idx="4">
                  <c:v>6257</c:v>
                </c:pt>
                <c:pt idx="5">
                  <c:v>6359</c:v>
                </c:pt>
                <c:pt idx="6">
                  <c:v>5560</c:v>
                </c:pt>
                <c:pt idx="7">
                  <c:v>6437</c:v>
                </c:pt>
                <c:pt idx="8">
                  <c:v>6701</c:v>
                </c:pt>
                <c:pt idx="9">
                  <c:v>6911</c:v>
                </c:pt>
                <c:pt idx="10">
                  <c:v>6745</c:v>
                </c:pt>
                <c:pt idx="11">
                  <c:v>6913</c:v>
                </c:pt>
                <c:pt idx="12">
                  <c:v>7407</c:v>
                </c:pt>
                <c:pt idx="13">
                  <c:v>7200</c:v>
                </c:pt>
                <c:pt idx="14">
                  <c:v>7176</c:v>
                </c:pt>
                <c:pt idx="15">
                  <c:v>7463</c:v>
                </c:pt>
                <c:pt idx="16">
                  <c:v>6801</c:v>
                </c:pt>
                <c:pt idx="17">
                  <c:v>7659.0460000000003</c:v>
                </c:pt>
                <c:pt idx="18">
                  <c:v>7590</c:v>
                </c:pt>
                <c:pt idx="19">
                  <c:v>7291.8580000000002</c:v>
                </c:pt>
                <c:pt idx="20">
                  <c:v>7624.326</c:v>
                </c:pt>
                <c:pt idx="21">
                  <c:v>7641.9840000000004</c:v>
                </c:pt>
                <c:pt idx="22">
                  <c:v>7546.8890000000001</c:v>
                </c:pt>
                <c:pt idx="23">
                  <c:v>7501.6080000000002</c:v>
                </c:pt>
                <c:pt idx="24">
                  <c:v>7501.6390000000001</c:v>
                </c:pt>
                <c:pt idx="25">
                  <c:v>7404.9970000000003</c:v>
                </c:pt>
                <c:pt idx="26">
                  <c:v>7473.1530000000002</c:v>
                </c:pt>
                <c:pt idx="27">
                  <c:v>6140.0039999999999</c:v>
                </c:pt>
                <c:pt idx="28">
                  <c:v>6537.8280000000004</c:v>
                </c:pt>
                <c:pt idx="29">
                  <c:v>6338.1540000000005</c:v>
                </c:pt>
                <c:pt idx="30">
                  <c:v>6399.0190000000002</c:v>
                </c:pt>
                <c:pt idx="31">
                  <c:v>6424.0230000000001</c:v>
                </c:pt>
                <c:pt idx="32">
                  <c:v>6326.0619999999999</c:v>
                </c:pt>
              </c:numCache>
            </c:numRef>
          </c:val>
          <c:smooth val="0"/>
          <c:extLst>
            <c:ext xmlns:c16="http://schemas.microsoft.com/office/drawing/2014/chart" uri="{C3380CC4-5D6E-409C-BE32-E72D297353CC}">
              <c16:uniqueId val="{00000004-3A3A-425B-A179-929CE8D503CA}"/>
            </c:ext>
          </c:extLst>
        </c:ser>
        <c:ser>
          <c:idx val="2"/>
          <c:order val="4"/>
          <c:tx>
            <c:strRef>
              <c:f>'Retail History'!$BB$6</c:f>
              <c:strCache>
                <c:ptCount val="1"/>
                <c:pt idx="0">
                  <c:v>Other</c:v>
                </c:pt>
              </c:strCache>
            </c:strRef>
          </c:tx>
          <c:spPr>
            <a:ln>
              <a:solidFill>
                <a:srgbClr val="00B050"/>
              </a:solidFill>
            </a:ln>
          </c:spPr>
          <c:cat>
            <c:numRef>
              <c:f>'Retail History'!$A$37:$A$70</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'Retail History'!$BB$37:$BB$70</c:f>
              <c:numCache>
                <c:formatCode>#,##0</c:formatCode>
                <c:ptCount val="34"/>
                <c:pt idx="0">
                  <c:v>5732.9139999999998</c:v>
                </c:pt>
                <c:pt idx="1">
                  <c:v>6262.7470000000003</c:v>
                </c:pt>
                <c:pt idx="2">
                  <c:v>6759.1129999999994</c:v>
                </c:pt>
                <c:pt idx="3">
                  <c:v>6345.0339999999997</c:v>
                </c:pt>
                <c:pt idx="4">
                  <c:v>6041.5219999999999</c:v>
                </c:pt>
                <c:pt idx="5">
                  <c:v>6183.9650000000001</c:v>
                </c:pt>
                <c:pt idx="6">
                  <c:v>6538.0540000000001</c:v>
                </c:pt>
                <c:pt idx="7">
                  <c:v>6277.1819999999998</c:v>
                </c:pt>
                <c:pt idx="8">
                  <c:v>7080.4160000000002</c:v>
                </c:pt>
                <c:pt idx="9">
                  <c:v>6503.4160000000002</c:v>
                </c:pt>
                <c:pt idx="10">
                  <c:v>6482.2960000000003</c:v>
                </c:pt>
                <c:pt idx="11">
                  <c:v>6250.1540000000005</c:v>
                </c:pt>
                <c:pt idx="12">
                  <c:v>6183.92</c:v>
                </c:pt>
                <c:pt idx="13">
                  <c:v>6115.78</c:v>
                </c:pt>
                <c:pt idx="14">
                  <c:v>5765.32</c:v>
                </c:pt>
                <c:pt idx="15">
                  <c:v>5689.2250000000004</c:v>
                </c:pt>
                <c:pt idx="16">
                  <c:v>5846.24</c:v>
                </c:pt>
                <c:pt idx="17">
                  <c:v>5886.8919999999998</c:v>
                </c:pt>
                <c:pt idx="18">
                  <c:v>5441.38</c:v>
                </c:pt>
                <c:pt idx="19">
                  <c:v>5503.9269999999997</c:v>
                </c:pt>
                <c:pt idx="20">
                  <c:v>5404.5829999999996</c:v>
                </c:pt>
                <c:pt idx="21">
                  <c:v>5990.1639999999998</c:v>
                </c:pt>
                <c:pt idx="22">
                  <c:v>6041.1529999999993</c:v>
                </c:pt>
                <c:pt idx="23">
                  <c:v>6435.54</c:v>
                </c:pt>
                <c:pt idx="24">
                  <c:v>6580.0060000000003</c:v>
                </c:pt>
                <c:pt idx="25">
                  <c:v>6694.4339999999993</c:v>
                </c:pt>
                <c:pt idx="26">
                  <c:v>6212.3470000000007</c:v>
                </c:pt>
                <c:pt idx="27">
                  <c:v>5513.2579999999998</c:v>
                </c:pt>
                <c:pt idx="28">
                  <c:v>5455.3019999999997</c:v>
                </c:pt>
                <c:pt idx="29">
                  <c:v>4663.2659999999996</c:v>
                </c:pt>
                <c:pt idx="30">
                  <c:v>4523.8879999999999</c:v>
                </c:pt>
                <c:pt idx="31">
                  <c:v>3995.0429999999997</c:v>
                </c:pt>
                <c:pt idx="32">
                  <c:v>3904.0479999999998</c:v>
                </c:pt>
              </c:numCache>
            </c:numRef>
          </c:val>
          <c:smooth val="0"/>
          <c:extLst>
            <c:ext xmlns:c16="http://schemas.microsoft.com/office/drawing/2014/chart" uri="{C3380CC4-5D6E-409C-BE32-E72D297353CC}">
              <c16:uniqueId val="{00000005-3A3A-425B-A179-929CE8D503CA}"/>
            </c:ext>
          </c:extLst>
        </c:ser>
        <c:ser>
          <c:idx val="11"/>
          <c:order val="5"/>
          <c:tx>
            <c:strRef>
              <c:f>'Retail History'!$AR$5:$AR$6</c:f>
              <c:strCache>
                <c:ptCount val="2"/>
                <c:pt idx="0">
                  <c:v>Total</c:v>
                </c:pt>
                <c:pt idx="1">
                  <c:v>retail sales</c:v>
                </c:pt>
              </c:strCache>
            </c:strRef>
          </c:tx>
          <c:spPr>
            <a:ln w="25400">
              <a:solidFill>
                <a:srgbClr val="FF0000"/>
              </a:solidFill>
              <a:prstDash val="solid"/>
            </a:ln>
          </c:spPr>
          <c:marker>
            <c:symbol val="triangle"/>
            <c:size val="5"/>
            <c:spPr>
              <a:solidFill>
                <a:srgbClr val="FF0000"/>
              </a:solidFill>
              <a:ln>
                <a:solidFill>
                  <a:srgbClr val="FF0000"/>
                </a:solidFill>
                <a:prstDash val="solid"/>
              </a:ln>
            </c:spPr>
          </c:marker>
          <c:cat>
            <c:numRef>
              <c:f>'Retail History'!$A$37:$A$70</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'Retail History'!$AR$37:$AR$68</c:f>
              <c:numCache>
                <c:formatCode>#,##0</c:formatCode>
                <c:ptCount val="32"/>
                <c:pt idx="0">
                  <c:v>218668.91399999999</c:v>
                </c:pt>
                <c:pt idx="1">
                  <c:v>220659.747</c:v>
                </c:pt>
                <c:pt idx="2">
                  <c:v>231376.11300000001</c:v>
                </c:pt>
                <c:pt idx="3">
                  <c:v>246117.03399999999</c:v>
                </c:pt>
                <c:pt idx="4">
                  <c:v>255952.522</c:v>
                </c:pt>
                <c:pt idx="5">
                  <c:v>265172.96499999997</c:v>
                </c:pt>
                <c:pt idx="6">
                  <c:v>291866.054</c:v>
                </c:pt>
                <c:pt idx="7">
                  <c:v>299219.18200000003</c:v>
                </c:pt>
                <c:pt idx="8">
                  <c:v>308396.41599999997</c:v>
                </c:pt>
                <c:pt idx="9">
                  <c:v>298011.41599999997</c:v>
                </c:pt>
                <c:pt idx="10">
                  <c:v>267261.29599999997</c:v>
                </c:pt>
                <c:pt idx="11">
                  <c:v>261548.15400000001</c:v>
                </c:pt>
                <c:pt idx="12">
                  <c:v>259483.91999999998</c:v>
                </c:pt>
                <c:pt idx="13">
                  <c:v>254886.78</c:v>
                </c:pt>
                <c:pt idx="14">
                  <c:v>263391.32</c:v>
                </c:pt>
                <c:pt idx="15">
                  <c:v>274774.22499999998</c:v>
                </c:pt>
                <c:pt idx="16">
                  <c:v>279302.24</c:v>
                </c:pt>
                <c:pt idx="17">
                  <c:v>290495.3</c:v>
                </c:pt>
                <c:pt idx="18">
                  <c:v>292319.46100000001</c:v>
                </c:pt>
                <c:pt idx="19">
                  <c:v>266881.98600000003</c:v>
                </c:pt>
                <c:pt idx="20">
                  <c:v>294667.43599999999</c:v>
                </c:pt>
                <c:pt idx="21">
                  <c:v>292409.03399999999</c:v>
                </c:pt>
                <c:pt idx="22">
                  <c:v>300336.55599999998</c:v>
                </c:pt>
                <c:pt idx="23">
                  <c:v>302475.23499999999</c:v>
                </c:pt>
                <c:pt idx="24">
                  <c:v>304744.54599999997</c:v>
                </c:pt>
                <c:pt idx="25">
                  <c:v>305864.50199999998</c:v>
                </c:pt>
                <c:pt idx="26">
                  <c:v>299918.35399999999</c:v>
                </c:pt>
                <c:pt idx="27">
                  <c:v>301439.33799999999</c:v>
                </c:pt>
                <c:pt idx="28">
                  <c:v>308865.10600000003</c:v>
                </c:pt>
                <c:pt idx="29">
                  <c:v>302110.85200000001</c:v>
                </c:pt>
                <c:pt idx="30">
                  <c:v>285158.261</c:v>
                </c:pt>
                <c:pt idx="31">
                  <c:v>296744.01799999998</c:v>
                </c:pt>
              </c:numCache>
            </c:numRef>
          </c:val>
          <c:smooth val="0"/>
          <c:extLst>
            <c:ext xmlns:c16="http://schemas.microsoft.com/office/drawing/2014/chart" uri="{C3380CC4-5D6E-409C-BE32-E72D297353CC}">
              <c16:uniqueId val="{00000006-3A3A-425B-A179-929CE8D503CA}"/>
            </c:ext>
          </c:extLst>
        </c:ser>
        <c:dLbls>
          <c:showLegendKey val="0"/>
          <c:showVal val="0"/>
          <c:showCatName val="0"/>
          <c:showSerName val="0"/>
          <c:showPercent val="0"/>
          <c:showBubbleSize val="0"/>
        </c:dLbls>
        <c:marker val="1"/>
        <c:smooth val="0"/>
        <c:axId val="357006464"/>
        <c:axId val="1"/>
      </c:lineChart>
      <c:catAx>
        <c:axId val="357006464"/>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
        <c:crosses val="autoZero"/>
        <c:auto val="1"/>
        <c:lblAlgn val="ctr"/>
        <c:lblOffset val="100"/>
        <c:tickLblSkip val="2"/>
        <c:tickMarkSkip val="1"/>
        <c:noMultiLvlLbl val="0"/>
      </c:catAx>
      <c:valAx>
        <c:axId val="1"/>
        <c:scaling>
          <c:orientation val="minMax"/>
        </c:scaling>
        <c:delete val="0"/>
        <c:axPos val="l"/>
        <c:majorGridlines>
          <c:spPr>
            <a:ln w="3175">
              <a:solidFill>
                <a:srgbClr val="000000"/>
              </a:solidFill>
              <a:prstDash val="solid"/>
            </a:ln>
          </c:spPr>
        </c:majorGridlines>
        <c:numFmt formatCode="#,##0" sourceLinked="0"/>
        <c:majorTickMark val="out"/>
        <c:minorTickMark val="cross"/>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357006464"/>
        <c:crosses val="autoZero"/>
        <c:crossBetween val="midCat"/>
      </c:valAx>
      <c:spPr>
        <a:noFill/>
        <a:ln w="12700">
          <a:solidFill>
            <a:srgbClr val="808080"/>
          </a:solidFill>
          <a:prstDash val="solid"/>
        </a:ln>
      </c:spPr>
    </c:plotArea>
    <c:legend>
      <c:legendPos val="r"/>
      <c:layout>
        <c:manualLayout>
          <c:xMode val="edge"/>
          <c:yMode val="edge"/>
          <c:x val="0.86263024277817302"/>
          <c:y val="0.12346619148428496"/>
          <c:w val="0.12577555155514597"/>
          <c:h val="0.76838676596760025"/>
        </c:manualLayout>
      </c:layout>
      <c:overlay val="0"/>
      <c:spPr>
        <a:solidFill>
          <a:srgbClr val="FFFFFF"/>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2800" baseline="0" dirty="0"/>
              <a:t>Monthly Retail Revenues, 2019 to date</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Summary!$U$4</c:f>
              <c:strCache>
                <c:ptCount val="1"/>
                <c:pt idx="0">
                  <c:v>2019</c:v>
                </c:pt>
              </c:strCache>
            </c:strRef>
          </c:tx>
          <c:spPr>
            <a:ln w="28575" cap="rnd">
              <a:solidFill>
                <a:schemeClr val="accent1"/>
              </a:solidFill>
              <a:round/>
            </a:ln>
            <a:effectLst/>
          </c:spPr>
          <c:marker>
            <c:symbol val="none"/>
          </c:marker>
          <c:cat>
            <c:strRef>
              <c:f>Summary!$A$5:$A$16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Summary!$U$5:$U$16</c:f>
              <c:numCache>
                <c:formatCode>#,##0</c:formatCode>
                <c:ptCount val="12"/>
                <c:pt idx="0">
                  <c:v>2419376</c:v>
                </c:pt>
                <c:pt idx="1">
                  <c:v>2318326</c:v>
                </c:pt>
                <c:pt idx="2">
                  <c:v>2498366</c:v>
                </c:pt>
                <c:pt idx="3">
                  <c:v>2496889</c:v>
                </c:pt>
                <c:pt idx="4">
                  <c:v>2339197</c:v>
                </c:pt>
                <c:pt idx="5">
                  <c:v>2502611</c:v>
                </c:pt>
                <c:pt idx="6">
                  <c:v>2581514</c:v>
                </c:pt>
                <c:pt idx="7">
                  <c:v>2906163</c:v>
                </c:pt>
                <c:pt idx="8">
                  <c:v>2689763</c:v>
                </c:pt>
                <c:pt idx="9">
                  <c:v>2511148</c:v>
                </c:pt>
                <c:pt idx="10">
                  <c:v>2360092</c:v>
                </c:pt>
                <c:pt idx="11">
                  <c:v>2318390</c:v>
                </c:pt>
              </c:numCache>
            </c:numRef>
          </c:val>
          <c:smooth val="0"/>
          <c:extLst>
            <c:ext xmlns:c16="http://schemas.microsoft.com/office/drawing/2014/chart" uri="{C3380CC4-5D6E-409C-BE32-E72D297353CC}">
              <c16:uniqueId val="{00000000-D026-474B-97D0-746E962C30C5}"/>
            </c:ext>
          </c:extLst>
        </c:ser>
        <c:ser>
          <c:idx val="1"/>
          <c:order val="1"/>
          <c:tx>
            <c:strRef>
              <c:f>Summary!$W$4</c:f>
              <c:strCache>
                <c:ptCount val="1"/>
                <c:pt idx="0">
                  <c:v>2020</c:v>
                </c:pt>
              </c:strCache>
            </c:strRef>
          </c:tx>
          <c:spPr>
            <a:ln w="28575" cap="rnd">
              <a:solidFill>
                <a:schemeClr val="accent2"/>
              </a:solidFill>
              <a:prstDash val="sysDash"/>
              <a:round/>
            </a:ln>
            <a:effectLst/>
          </c:spPr>
          <c:marker>
            <c:symbol val="none"/>
          </c:marker>
          <c:cat>
            <c:strRef>
              <c:f>Summary!$A$5:$A$16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Summary!$W$5:$W$16</c:f>
              <c:numCache>
                <c:formatCode>#,##0</c:formatCode>
                <c:ptCount val="12"/>
                <c:pt idx="0">
                  <c:v>2359410</c:v>
                </c:pt>
                <c:pt idx="1">
                  <c:v>2632375</c:v>
                </c:pt>
                <c:pt idx="2">
                  <c:v>2417263</c:v>
                </c:pt>
                <c:pt idx="3">
                  <c:v>2312513</c:v>
                </c:pt>
                <c:pt idx="4">
                  <c:v>2230716</c:v>
                </c:pt>
                <c:pt idx="5">
                  <c:v>2337142</c:v>
                </c:pt>
                <c:pt idx="6">
                  <c:v>2538423</c:v>
                </c:pt>
                <c:pt idx="7">
                  <c:v>2950207</c:v>
                </c:pt>
                <c:pt idx="8">
                  <c:v>2626958</c:v>
                </c:pt>
                <c:pt idx="9">
                  <c:v>2418329</c:v>
                </c:pt>
                <c:pt idx="10">
                  <c:v>2272791</c:v>
                </c:pt>
                <c:pt idx="11">
                  <c:v>2287151.7400000002</c:v>
                </c:pt>
              </c:numCache>
            </c:numRef>
          </c:val>
          <c:smooth val="0"/>
          <c:extLst>
            <c:ext xmlns:c16="http://schemas.microsoft.com/office/drawing/2014/chart" uri="{C3380CC4-5D6E-409C-BE32-E72D297353CC}">
              <c16:uniqueId val="{00000001-D026-474B-97D0-746E962C30C5}"/>
            </c:ext>
          </c:extLst>
        </c:ser>
        <c:ser>
          <c:idx val="4"/>
          <c:order val="2"/>
          <c:tx>
            <c:strRef>
              <c:f>Summary!$A$36</c:f>
              <c:strCache>
                <c:ptCount val="1"/>
                <c:pt idx="0">
                  <c:v>2021</c:v>
                </c:pt>
              </c:strCache>
            </c:strRef>
          </c:tx>
          <c:spPr>
            <a:ln w="50800" cap="rnd">
              <a:solidFill>
                <a:schemeClr val="accent5"/>
              </a:solidFill>
              <a:prstDash val="sysDot"/>
              <a:round/>
            </a:ln>
            <a:effectLst/>
          </c:spPr>
          <c:marker>
            <c:symbol val="none"/>
          </c:marker>
          <c:cat>
            <c:strRef>
              <c:f>Summary!$A$5:$A$16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Summary!$Y$5:$Y$16</c:f>
              <c:numCache>
                <c:formatCode>#,##0</c:formatCode>
                <c:ptCount val="12"/>
                <c:pt idx="0">
                  <c:v>2478737</c:v>
                </c:pt>
                <c:pt idx="1">
                  <c:v>2533005</c:v>
                </c:pt>
                <c:pt idx="2">
                  <c:v>2413293</c:v>
                </c:pt>
                <c:pt idx="3">
                  <c:v>2397701</c:v>
                </c:pt>
                <c:pt idx="4">
                  <c:v>2335299</c:v>
                </c:pt>
                <c:pt idx="5">
                  <c:v>2507175.5499999998</c:v>
                </c:pt>
                <c:pt idx="6">
                  <c:v>2671457.0299999998</c:v>
                </c:pt>
                <c:pt idx="7">
                  <c:v>2813931.06</c:v>
                </c:pt>
                <c:pt idx="8">
                  <c:v>2826322.2</c:v>
                </c:pt>
                <c:pt idx="9">
                  <c:v>2584736.79</c:v>
                </c:pt>
                <c:pt idx="10">
                  <c:v>2362259.5099999998</c:v>
                </c:pt>
                <c:pt idx="11">
                  <c:v>2388669.9</c:v>
                </c:pt>
              </c:numCache>
            </c:numRef>
          </c:val>
          <c:smooth val="0"/>
          <c:extLst>
            <c:ext xmlns:c16="http://schemas.microsoft.com/office/drawing/2014/chart" uri="{C3380CC4-5D6E-409C-BE32-E72D297353CC}">
              <c16:uniqueId val="{00000002-D026-474B-97D0-746E962C30C5}"/>
            </c:ext>
          </c:extLst>
        </c:ser>
        <c:ser>
          <c:idx val="5"/>
          <c:order val="3"/>
          <c:tx>
            <c:strRef>
              <c:f>Summary!$AA$4</c:f>
              <c:strCache>
                <c:ptCount val="1"/>
                <c:pt idx="0">
                  <c:v>2022</c:v>
                </c:pt>
              </c:strCache>
            </c:strRef>
          </c:tx>
          <c:spPr>
            <a:ln w="28575" cap="rnd">
              <a:solidFill>
                <a:schemeClr val="accent6"/>
              </a:solidFill>
              <a:round/>
            </a:ln>
            <a:effectLst/>
          </c:spPr>
          <c:marker>
            <c:symbol val="none"/>
          </c:marker>
          <c:val>
            <c:numRef>
              <c:f>Summary!$AA$5:$AA$16</c:f>
              <c:numCache>
                <c:formatCode>#,##0</c:formatCode>
                <c:ptCount val="12"/>
                <c:pt idx="0">
                  <c:v>2513320.9</c:v>
                </c:pt>
                <c:pt idx="1">
                  <c:v>2615341.7999999998</c:v>
                </c:pt>
                <c:pt idx="2">
                  <c:v>2422752.23</c:v>
                </c:pt>
                <c:pt idx="3">
                  <c:v>2571963.84</c:v>
                </c:pt>
                <c:pt idx="4">
                  <c:v>2341859</c:v>
                </c:pt>
                <c:pt idx="5">
                  <c:v>2575244</c:v>
                </c:pt>
                <c:pt idx="6">
                  <c:v>2619173</c:v>
                </c:pt>
                <c:pt idx="7">
                  <c:v>2799944</c:v>
                </c:pt>
                <c:pt idx="8">
                  <c:v>2754999</c:v>
                </c:pt>
                <c:pt idx="9">
                  <c:v>2540149</c:v>
                </c:pt>
                <c:pt idx="10">
                  <c:v>2381786</c:v>
                </c:pt>
                <c:pt idx="11">
                  <c:v>2458017</c:v>
                </c:pt>
              </c:numCache>
            </c:numRef>
          </c:val>
          <c:smooth val="0"/>
          <c:extLst>
            <c:ext xmlns:c16="http://schemas.microsoft.com/office/drawing/2014/chart" uri="{C3380CC4-5D6E-409C-BE32-E72D297353CC}">
              <c16:uniqueId val="{00000003-D026-474B-97D0-746E962C30C5}"/>
            </c:ext>
          </c:extLst>
        </c:ser>
        <c:dLbls>
          <c:showLegendKey val="0"/>
          <c:showVal val="0"/>
          <c:showCatName val="0"/>
          <c:showSerName val="0"/>
          <c:showPercent val="0"/>
          <c:showBubbleSize val="0"/>
        </c:dLbls>
        <c:smooth val="0"/>
        <c:axId val="580906064"/>
        <c:axId val="580906392"/>
      </c:lineChart>
      <c:catAx>
        <c:axId val="58090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0906392"/>
        <c:crosses val="autoZero"/>
        <c:auto val="1"/>
        <c:lblAlgn val="ctr"/>
        <c:lblOffset val="100"/>
        <c:noMultiLvlLbl val="0"/>
      </c:catAx>
      <c:valAx>
        <c:axId val="580906392"/>
        <c:scaling>
          <c:orientation val="minMax"/>
          <c:min val="19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0906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2022 Sources of Energy</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0"/>
          <c:tx>
            <c:strRef>
              <c:f>'Energy Balance 2018'!$B$100</c:f>
              <c:strCache>
                <c:ptCount val="1"/>
                <c:pt idx="0">
                  <c:v>    Orrville Generation</c:v>
                </c:pt>
              </c:strCache>
            </c:strRef>
          </c:tx>
          <c:spPr>
            <a:solidFill>
              <a:schemeClr val="accent2"/>
            </a:solidFill>
            <a:ln>
              <a:noFill/>
            </a:ln>
            <a:effectLst/>
          </c:spPr>
          <c:invertIfNegative val="0"/>
          <c:cat>
            <c:strRef>
              <c:f>'Energy balance 2021'!$C$103:$N$103</c:f>
              <c:strCache>
                <c:ptCount val="12"/>
                <c:pt idx="0">
                  <c:v>Jan</c:v>
                </c:pt>
                <c:pt idx="1">
                  <c:v>Feb</c:v>
                </c:pt>
                <c:pt idx="2">
                  <c:v>March</c:v>
                </c:pt>
                <c:pt idx="3">
                  <c:v>April</c:v>
                </c:pt>
                <c:pt idx="4">
                  <c:v>May</c:v>
                </c:pt>
                <c:pt idx="5">
                  <c:v>June</c:v>
                </c:pt>
                <c:pt idx="6">
                  <c:v>July</c:v>
                </c:pt>
                <c:pt idx="7">
                  <c:v>Aug</c:v>
                </c:pt>
                <c:pt idx="8">
                  <c:v>Sept</c:v>
                </c:pt>
                <c:pt idx="9">
                  <c:v>Oct</c:v>
                </c:pt>
                <c:pt idx="10">
                  <c:v>Nov</c:v>
                </c:pt>
                <c:pt idx="11">
                  <c:v>Dec</c:v>
                </c:pt>
              </c:strCache>
            </c:strRef>
          </c:cat>
          <c:val>
            <c:numRef>
              <c:f>'Energy balance 2022'!$C$107:$N$107</c:f>
              <c:numCache>
                <c:formatCode>#,##0</c:formatCode>
                <c:ptCount val="12"/>
                <c:pt idx="0">
                  <c:v>6263.25</c:v>
                </c:pt>
                <c:pt idx="1">
                  <c:v>1075.492</c:v>
                </c:pt>
                <c:pt idx="2">
                  <c:v>687.97299999999996</c:v>
                </c:pt>
                <c:pt idx="3">
                  <c:v>-1.4139999999999999</c:v>
                </c:pt>
                <c:pt idx="4">
                  <c:v>1201.346</c:v>
                </c:pt>
                <c:pt idx="5">
                  <c:v>4206.9629999999997</c:v>
                </c:pt>
                <c:pt idx="6">
                  <c:v>3422.1660000000002</c:v>
                </c:pt>
                <c:pt idx="7">
                  <c:v>3074.2719999999999</c:v>
                </c:pt>
                <c:pt idx="8">
                  <c:v>-1.18</c:v>
                </c:pt>
                <c:pt idx="9">
                  <c:v>-1.145</c:v>
                </c:pt>
                <c:pt idx="10">
                  <c:v>1068.1410000000001</c:v>
                </c:pt>
                <c:pt idx="11">
                  <c:v>-76.463999999999999</c:v>
                </c:pt>
              </c:numCache>
            </c:numRef>
          </c:val>
          <c:extLst>
            <c:ext xmlns:c16="http://schemas.microsoft.com/office/drawing/2014/chart" uri="{C3380CC4-5D6E-409C-BE32-E72D297353CC}">
              <c16:uniqueId val="{00000000-5A02-4B14-95ED-81D57E14BCEA}"/>
            </c:ext>
          </c:extLst>
        </c:ser>
        <c:ser>
          <c:idx val="2"/>
          <c:order val="1"/>
          <c:tx>
            <c:strRef>
              <c:f>'Energy Balance 2018'!$B$101</c:f>
              <c:strCache>
                <c:ptCount val="1"/>
                <c:pt idx="0">
                  <c:v>    Fremont</c:v>
                </c:pt>
              </c:strCache>
            </c:strRef>
          </c:tx>
          <c:spPr>
            <a:solidFill>
              <a:schemeClr val="accent3"/>
            </a:solidFill>
            <a:ln>
              <a:noFill/>
            </a:ln>
            <a:effectLst/>
          </c:spPr>
          <c:invertIfNegative val="0"/>
          <c:cat>
            <c:strRef>
              <c:f>'Energy balance 2021'!$C$103:$N$103</c:f>
              <c:strCache>
                <c:ptCount val="12"/>
                <c:pt idx="0">
                  <c:v>Jan</c:v>
                </c:pt>
                <c:pt idx="1">
                  <c:v>Feb</c:v>
                </c:pt>
                <c:pt idx="2">
                  <c:v>March</c:v>
                </c:pt>
                <c:pt idx="3">
                  <c:v>April</c:v>
                </c:pt>
                <c:pt idx="4">
                  <c:v>May</c:v>
                </c:pt>
                <c:pt idx="5">
                  <c:v>June</c:v>
                </c:pt>
                <c:pt idx="6">
                  <c:v>July</c:v>
                </c:pt>
                <c:pt idx="7">
                  <c:v>Aug</c:v>
                </c:pt>
                <c:pt idx="8">
                  <c:v>Sept</c:v>
                </c:pt>
                <c:pt idx="9">
                  <c:v>Oct</c:v>
                </c:pt>
                <c:pt idx="10">
                  <c:v>Nov</c:v>
                </c:pt>
                <c:pt idx="11">
                  <c:v>Dec</c:v>
                </c:pt>
              </c:strCache>
            </c:strRef>
          </c:cat>
          <c:val>
            <c:numRef>
              <c:f>'Energy balance 2022'!$C$108:$N$108</c:f>
              <c:numCache>
                <c:formatCode>#,##0</c:formatCode>
                <c:ptCount val="12"/>
                <c:pt idx="0">
                  <c:v>15636.677</c:v>
                </c:pt>
                <c:pt idx="1">
                  <c:v>12066.227999999999</c:v>
                </c:pt>
                <c:pt idx="2">
                  <c:v>13359.817999999999</c:v>
                </c:pt>
                <c:pt idx="3">
                  <c:v>5956.7929999999997</c:v>
                </c:pt>
                <c:pt idx="4">
                  <c:v>12677.983</c:v>
                </c:pt>
                <c:pt idx="5">
                  <c:v>11438.503000000001</c:v>
                </c:pt>
                <c:pt idx="6">
                  <c:v>13842.022000000001</c:v>
                </c:pt>
                <c:pt idx="7">
                  <c:v>13814.741</c:v>
                </c:pt>
                <c:pt idx="8">
                  <c:v>11762.353999999999</c:v>
                </c:pt>
                <c:pt idx="9">
                  <c:v>11042.929</c:v>
                </c:pt>
                <c:pt idx="10">
                  <c:v>11251.288</c:v>
                </c:pt>
                <c:pt idx="11">
                  <c:v>13933.663</c:v>
                </c:pt>
              </c:numCache>
            </c:numRef>
          </c:val>
          <c:extLst>
            <c:ext xmlns:c16="http://schemas.microsoft.com/office/drawing/2014/chart" uri="{C3380CC4-5D6E-409C-BE32-E72D297353CC}">
              <c16:uniqueId val="{00000001-5A02-4B14-95ED-81D57E14BCEA}"/>
            </c:ext>
          </c:extLst>
        </c:ser>
        <c:ser>
          <c:idx val="3"/>
          <c:order val="2"/>
          <c:tx>
            <c:strRef>
              <c:f>'Energy Balance 2018'!$B$102</c:f>
              <c:strCache>
                <c:ptCount val="1"/>
                <c:pt idx="0">
                  <c:v>    Prairie State</c:v>
                </c:pt>
              </c:strCache>
            </c:strRef>
          </c:tx>
          <c:spPr>
            <a:solidFill>
              <a:schemeClr val="accent4"/>
            </a:solidFill>
            <a:ln>
              <a:noFill/>
            </a:ln>
            <a:effectLst/>
          </c:spPr>
          <c:invertIfNegative val="0"/>
          <c:cat>
            <c:strRef>
              <c:f>'Energy balance 2021'!$C$103:$N$103</c:f>
              <c:strCache>
                <c:ptCount val="12"/>
                <c:pt idx="0">
                  <c:v>Jan</c:v>
                </c:pt>
                <c:pt idx="1">
                  <c:v>Feb</c:v>
                </c:pt>
                <c:pt idx="2">
                  <c:v>March</c:v>
                </c:pt>
                <c:pt idx="3">
                  <c:v>April</c:v>
                </c:pt>
                <c:pt idx="4">
                  <c:v>May</c:v>
                </c:pt>
                <c:pt idx="5">
                  <c:v>June</c:v>
                </c:pt>
                <c:pt idx="6">
                  <c:v>July</c:v>
                </c:pt>
                <c:pt idx="7">
                  <c:v>Aug</c:v>
                </c:pt>
                <c:pt idx="8">
                  <c:v>Sept</c:v>
                </c:pt>
                <c:pt idx="9">
                  <c:v>Oct</c:v>
                </c:pt>
                <c:pt idx="10">
                  <c:v>Nov</c:v>
                </c:pt>
                <c:pt idx="11">
                  <c:v>Dec</c:v>
                </c:pt>
              </c:strCache>
            </c:strRef>
          </c:cat>
          <c:val>
            <c:numRef>
              <c:f>'Energy balance 2022'!$C$109:$N$109</c:f>
              <c:numCache>
                <c:formatCode>#,##0</c:formatCode>
                <c:ptCount val="12"/>
                <c:pt idx="0">
                  <c:v>3120.9119999999998</c:v>
                </c:pt>
                <c:pt idx="1">
                  <c:v>3109.2550000000001</c:v>
                </c:pt>
                <c:pt idx="2">
                  <c:v>3301.6010000000001</c:v>
                </c:pt>
                <c:pt idx="3">
                  <c:v>3461.3690000000001</c:v>
                </c:pt>
                <c:pt idx="4">
                  <c:v>3570.43</c:v>
                </c:pt>
                <c:pt idx="5">
                  <c:v>3270.3180000000002</c:v>
                </c:pt>
                <c:pt idx="6">
                  <c:v>3806.337</c:v>
                </c:pt>
                <c:pt idx="7">
                  <c:v>3556.413</c:v>
                </c:pt>
                <c:pt idx="8">
                  <c:v>3257.5210000000002</c:v>
                </c:pt>
                <c:pt idx="9">
                  <c:v>1634.442</c:v>
                </c:pt>
                <c:pt idx="10">
                  <c:v>3013.7649999999999</c:v>
                </c:pt>
                <c:pt idx="11">
                  <c:v>3643.9160000000002</c:v>
                </c:pt>
              </c:numCache>
            </c:numRef>
          </c:val>
          <c:extLst>
            <c:ext xmlns:c16="http://schemas.microsoft.com/office/drawing/2014/chart" uri="{C3380CC4-5D6E-409C-BE32-E72D297353CC}">
              <c16:uniqueId val="{00000002-5A02-4B14-95ED-81D57E14BCEA}"/>
            </c:ext>
          </c:extLst>
        </c:ser>
        <c:ser>
          <c:idx val="4"/>
          <c:order val="3"/>
          <c:tx>
            <c:strRef>
              <c:f>'Energy Balance 2018'!$B$103</c:f>
              <c:strCache>
                <c:ptCount val="1"/>
                <c:pt idx="0">
                  <c:v>    Hydros</c:v>
                </c:pt>
              </c:strCache>
            </c:strRef>
          </c:tx>
          <c:spPr>
            <a:solidFill>
              <a:schemeClr val="accent5"/>
            </a:solidFill>
            <a:ln>
              <a:noFill/>
            </a:ln>
            <a:effectLst/>
          </c:spPr>
          <c:invertIfNegative val="0"/>
          <c:cat>
            <c:strRef>
              <c:f>'Energy balance 2021'!$C$103:$N$103</c:f>
              <c:strCache>
                <c:ptCount val="12"/>
                <c:pt idx="0">
                  <c:v>Jan</c:v>
                </c:pt>
                <c:pt idx="1">
                  <c:v>Feb</c:v>
                </c:pt>
                <c:pt idx="2">
                  <c:v>March</c:v>
                </c:pt>
                <c:pt idx="3">
                  <c:v>April</c:v>
                </c:pt>
                <c:pt idx="4">
                  <c:v>May</c:v>
                </c:pt>
                <c:pt idx="5">
                  <c:v>June</c:v>
                </c:pt>
                <c:pt idx="6">
                  <c:v>July</c:v>
                </c:pt>
                <c:pt idx="7">
                  <c:v>Aug</c:v>
                </c:pt>
                <c:pt idx="8">
                  <c:v>Sept</c:v>
                </c:pt>
                <c:pt idx="9">
                  <c:v>Oct</c:v>
                </c:pt>
                <c:pt idx="10">
                  <c:v>Nov</c:v>
                </c:pt>
                <c:pt idx="11">
                  <c:v>Dec</c:v>
                </c:pt>
              </c:strCache>
            </c:strRef>
          </c:cat>
          <c:val>
            <c:numRef>
              <c:f>'Energy balance 2022'!$C$110:$N$110</c:f>
              <c:numCache>
                <c:formatCode>#,##0</c:formatCode>
                <c:ptCount val="12"/>
                <c:pt idx="0">
                  <c:v>3800.7890000000002</c:v>
                </c:pt>
                <c:pt idx="1">
                  <c:v>1984.0159999999998</c:v>
                </c:pt>
                <c:pt idx="2">
                  <c:v>2666.4169999999999</c:v>
                </c:pt>
                <c:pt idx="3">
                  <c:v>4506.0619999999999</c:v>
                </c:pt>
                <c:pt idx="4">
                  <c:v>5115.9570000000003</c:v>
                </c:pt>
                <c:pt idx="5">
                  <c:v>6730.76</c:v>
                </c:pt>
                <c:pt idx="6">
                  <c:v>6587.5709999999999</c:v>
                </c:pt>
                <c:pt idx="7">
                  <c:v>6584.5749999999989</c:v>
                </c:pt>
                <c:pt idx="8">
                  <c:v>5294.6839999999993</c:v>
                </c:pt>
                <c:pt idx="9">
                  <c:v>4120.652</c:v>
                </c:pt>
                <c:pt idx="10">
                  <c:v>5944.4759999999997</c:v>
                </c:pt>
                <c:pt idx="11">
                  <c:v>7064.2900000000009</c:v>
                </c:pt>
              </c:numCache>
            </c:numRef>
          </c:val>
          <c:extLst>
            <c:ext xmlns:c16="http://schemas.microsoft.com/office/drawing/2014/chart" uri="{C3380CC4-5D6E-409C-BE32-E72D297353CC}">
              <c16:uniqueId val="{00000003-5A02-4B14-95ED-81D57E14BCEA}"/>
            </c:ext>
          </c:extLst>
        </c:ser>
        <c:ser>
          <c:idx val="5"/>
          <c:order val="4"/>
          <c:tx>
            <c:strRef>
              <c:f>'Energy Balance 2018'!$B$104</c:f>
              <c:strCache>
                <c:ptCount val="1"/>
                <c:pt idx="0">
                  <c:v>    NYPA hydro</c:v>
                </c:pt>
              </c:strCache>
            </c:strRef>
          </c:tx>
          <c:spPr>
            <a:solidFill>
              <a:schemeClr val="accent6"/>
            </a:solidFill>
            <a:ln>
              <a:noFill/>
            </a:ln>
            <a:effectLst/>
          </c:spPr>
          <c:invertIfNegative val="0"/>
          <c:cat>
            <c:strRef>
              <c:f>'Energy balance 2021'!$C$103:$N$103</c:f>
              <c:strCache>
                <c:ptCount val="12"/>
                <c:pt idx="0">
                  <c:v>Jan</c:v>
                </c:pt>
                <c:pt idx="1">
                  <c:v>Feb</c:v>
                </c:pt>
                <c:pt idx="2">
                  <c:v>March</c:v>
                </c:pt>
                <c:pt idx="3">
                  <c:v>April</c:v>
                </c:pt>
                <c:pt idx="4">
                  <c:v>May</c:v>
                </c:pt>
                <c:pt idx="5">
                  <c:v>June</c:v>
                </c:pt>
                <c:pt idx="6">
                  <c:v>July</c:v>
                </c:pt>
                <c:pt idx="7">
                  <c:v>Aug</c:v>
                </c:pt>
                <c:pt idx="8">
                  <c:v>Sept</c:v>
                </c:pt>
                <c:pt idx="9">
                  <c:v>Oct</c:v>
                </c:pt>
                <c:pt idx="10">
                  <c:v>Nov</c:v>
                </c:pt>
                <c:pt idx="11">
                  <c:v>Dec</c:v>
                </c:pt>
              </c:strCache>
            </c:strRef>
          </c:cat>
          <c:val>
            <c:numRef>
              <c:f>'Energy balance 2022'!$C$111:$N$111</c:f>
              <c:numCache>
                <c:formatCode>#,##0</c:formatCode>
                <c:ptCount val="12"/>
                <c:pt idx="0">
                  <c:v>766.101</c:v>
                </c:pt>
                <c:pt idx="1">
                  <c:v>647.87699999999995</c:v>
                </c:pt>
                <c:pt idx="2">
                  <c:v>759.245</c:v>
                </c:pt>
                <c:pt idx="3">
                  <c:v>656.62699999999995</c:v>
                </c:pt>
                <c:pt idx="4">
                  <c:v>613.29700000000003</c:v>
                </c:pt>
                <c:pt idx="5">
                  <c:v>640.024</c:v>
                </c:pt>
                <c:pt idx="6">
                  <c:v>634.03899999999999</c:v>
                </c:pt>
                <c:pt idx="7">
                  <c:v>581.65300000000002</c:v>
                </c:pt>
                <c:pt idx="8">
                  <c:v>519.44200000000001</c:v>
                </c:pt>
                <c:pt idx="9">
                  <c:v>655.47</c:v>
                </c:pt>
                <c:pt idx="10">
                  <c:v>630.16600000000005</c:v>
                </c:pt>
                <c:pt idx="11">
                  <c:v>719.20899999999995</c:v>
                </c:pt>
              </c:numCache>
            </c:numRef>
          </c:val>
          <c:extLst>
            <c:ext xmlns:c16="http://schemas.microsoft.com/office/drawing/2014/chart" uri="{C3380CC4-5D6E-409C-BE32-E72D297353CC}">
              <c16:uniqueId val="{00000004-5A02-4B14-95ED-81D57E14BCEA}"/>
            </c:ext>
          </c:extLst>
        </c:ser>
        <c:ser>
          <c:idx val="6"/>
          <c:order val="5"/>
          <c:tx>
            <c:strRef>
              <c:f>'Energy Balance 2018'!$B$105</c:f>
              <c:strCache>
                <c:ptCount val="1"/>
                <c:pt idx="0">
                  <c:v>    Solar</c:v>
                </c:pt>
              </c:strCache>
            </c:strRef>
          </c:tx>
          <c:spPr>
            <a:solidFill>
              <a:schemeClr val="accent1">
                <a:lumMod val="60000"/>
              </a:schemeClr>
            </a:solidFill>
            <a:ln>
              <a:noFill/>
            </a:ln>
            <a:effectLst/>
          </c:spPr>
          <c:invertIfNegative val="0"/>
          <c:cat>
            <c:strRef>
              <c:f>'Energy balance 2021'!$C$103:$N$103</c:f>
              <c:strCache>
                <c:ptCount val="12"/>
                <c:pt idx="0">
                  <c:v>Jan</c:v>
                </c:pt>
                <c:pt idx="1">
                  <c:v>Feb</c:v>
                </c:pt>
                <c:pt idx="2">
                  <c:v>March</c:v>
                </c:pt>
                <c:pt idx="3">
                  <c:v>April</c:v>
                </c:pt>
                <c:pt idx="4">
                  <c:v>May</c:v>
                </c:pt>
                <c:pt idx="5">
                  <c:v>June</c:v>
                </c:pt>
                <c:pt idx="6">
                  <c:v>July</c:v>
                </c:pt>
                <c:pt idx="7">
                  <c:v>Aug</c:v>
                </c:pt>
                <c:pt idx="8">
                  <c:v>Sept</c:v>
                </c:pt>
                <c:pt idx="9">
                  <c:v>Oct</c:v>
                </c:pt>
                <c:pt idx="10">
                  <c:v>Nov</c:v>
                </c:pt>
                <c:pt idx="11">
                  <c:v>Dec</c:v>
                </c:pt>
              </c:strCache>
            </c:strRef>
          </c:cat>
          <c:val>
            <c:numRef>
              <c:f>'Energy balance 2022'!$C$112:$N$112</c:f>
              <c:numCache>
                <c:formatCode>#,##0</c:formatCode>
                <c:ptCount val="12"/>
                <c:pt idx="0">
                  <c:v>251.26400000000001</c:v>
                </c:pt>
                <c:pt idx="1">
                  <c:v>342.91300000000001</c:v>
                </c:pt>
                <c:pt idx="2">
                  <c:v>486.75799999999998</c:v>
                </c:pt>
                <c:pt idx="3">
                  <c:v>550.447</c:v>
                </c:pt>
                <c:pt idx="4">
                  <c:v>688.33600000000001</c:v>
                </c:pt>
                <c:pt idx="5">
                  <c:v>835.21100000000001</c:v>
                </c:pt>
                <c:pt idx="6">
                  <c:v>751.25900000000001</c:v>
                </c:pt>
                <c:pt idx="7">
                  <c:v>689.20399999999995</c:v>
                </c:pt>
                <c:pt idx="8">
                  <c:v>560.56099999999992</c:v>
                </c:pt>
                <c:pt idx="9">
                  <c:v>498.75099999999998</c:v>
                </c:pt>
                <c:pt idx="10">
                  <c:v>310.05599999999998</c:v>
                </c:pt>
                <c:pt idx="11">
                  <c:v>175.035</c:v>
                </c:pt>
              </c:numCache>
            </c:numRef>
          </c:val>
          <c:extLst>
            <c:ext xmlns:c16="http://schemas.microsoft.com/office/drawing/2014/chart" uri="{C3380CC4-5D6E-409C-BE32-E72D297353CC}">
              <c16:uniqueId val="{00000005-5A02-4B14-95ED-81D57E14BCEA}"/>
            </c:ext>
          </c:extLst>
        </c:ser>
        <c:ser>
          <c:idx val="7"/>
          <c:order val="6"/>
          <c:tx>
            <c:strRef>
              <c:f>'Energy Balance 2018'!$B$106</c:f>
              <c:strCache>
                <c:ptCount val="1"/>
                <c:pt idx="0">
                  <c:v>    Wind</c:v>
                </c:pt>
              </c:strCache>
            </c:strRef>
          </c:tx>
          <c:spPr>
            <a:solidFill>
              <a:schemeClr val="accent2">
                <a:lumMod val="60000"/>
              </a:schemeClr>
            </a:solidFill>
            <a:ln>
              <a:noFill/>
            </a:ln>
            <a:effectLst/>
          </c:spPr>
          <c:invertIfNegative val="0"/>
          <c:cat>
            <c:strRef>
              <c:f>'Energy balance 2021'!$C$103:$N$103</c:f>
              <c:strCache>
                <c:ptCount val="12"/>
                <c:pt idx="0">
                  <c:v>Jan</c:v>
                </c:pt>
                <c:pt idx="1">
                  <c:v>Feb</c:v>
                </c:pt>
                <c:pt idx="2">
                  <c:v>March</c:v>
                </c:pt>
                <c:pt idx="3">
                  <c:v>April</c:v>
                </c:pt>
                <c:pt idx="4">
                  <c:v>May</c:v>
                </c:pt>
                <c:pt idx="5">
                  <c:v>June</c:v>
                </c:pt>
                <c:pt idx="6">
                  <c:v>July</c:v>
                </c:pt>
                <c:pt idx="7">
                  <c:v>Aug</c:v>
                </c:pt>
                <c:pt idx="8">
                  <c:v>Sept</c:v>
                </c:pt>
                <c:pt idx="9">
                  <c:v>Oct</c:v>
                </c:pt>
                <c:pt idx="10">
                  <c:v>Nov</c:v>
                </c:pt>
                <c:pt idx="11">
                  <c:v>Dec</c:v>
                </c:pt>
              </c:strCache>
            </c:strRef>
          </c:cat>
          <c:val>
            <c:numRef>
              <c:f>'Energy balance 2022'!$C$113:$N$113</c:f>
              <c:numCache>
                <c:formatCode>#,##0</c:formatCode>
                <c:ptCount val="12"/>
                <c:pt idx="0">
                  <c:v>529.53800000000001</c:v>
                </c:pt>
                <c:pt idx="1">
                  <c:v>626.85599999999999</c:v>
                </c:pt>
                <c:pt idx="2">
                  <c:v>624.95299999999997</c:v>
                </c:pt>
                <c:pt idx="3">
                  <c:v>583.29600000000005</c:v>
                </c:pt>
                <c:pt idx="4">
                  <c:v>496.45600000000002</c:v>
                </c:pt>
                <c:pt idx="5">
                  <c:v>313.73700000000002</c:v>
                </c:pt>
                <c:pt idx="6">
                  <c:v>0</c:v>
                </c:pt>
                <c:pt idx="7">
                  <c:v>0</c:v>
                </c:pt>
                <c:pt idx="8">
                  <c:v>0</c:v>
                </c:pt>
                <c:pt idx="9">
                  <c:v>0</c:v>
                </c:pt>
                <c:pt idx="10">
                  <c:v>0</c:v>
                </c:pt>
                <c:pt idx="11">
                  <c:v>0</c:v>
                </c:pt>
              </c:numCache>
            </c:numRef>
          </c:val>
          <c:extLst>
            <c:ext xmlns:c16="http://schemas.microsoft.com/office/drawing/2014/chart" uri="{C3380CC4-5D6E-409C-BE32-E72D297353CC}">
              <c16:uniqueId val="{00000006-5A02-4B14-95ED-81D57E14BCEA}"/>
            </c:ext>
          </c:extLst>
        </c:ser>
        <c:ser>
          <c:idx val="0"/>
          <c:order val="7"/>
          <c:tx>
            <c:strRef>
              <c:f>'Energy Balance 2018'!$B$107</c:f>
              <c:strCache>
                <c:ptCount val="1"/>
                <c:pt idx="0">
                  <c:v>    Diesels</c:v>
                </c:pt>
              </c:strCache>
            </c:strRef>
          </c:tx>
          <c:spPr>
            <a:solidFill>
              <a:schemeClr val="accent1"/>
            </a:solidFill>
            <a:ln>
              <a:noFill/>
            </a:ln>
            <a:effectLst/>
          </c:spPr>
          <c:invertIfNegative val="0"/>
          <c:cat>
            <c:strRef>
              <c:f>'Energy balance 2021'!$C$103:$N$103</c:f>
              <c:strCache>
                <c:ptCount val="12"/>
                <c:pt idx="0">
                  <c:v>Jan</c:v>
                </c:pt>
                <c:pt idx="1">
                  <c:v>Feb</c:v>
                </c:pt>
                <c:pt idx="2">
                  <c:v>March</c:v>
                </c:pt>
                <c:pt idx="3">
                  <c:v>April</c:v>
                </c:pt>
                <c:pt idx="4">
                  <c:v>May</c:v>
                </c:pt>
                <c:pt idx="5">
                  <c:v>June</c:v>
                </c:pt>
                <c:pt idx="6">
                  <c:v>July</c:v>
                </c:pt>
                <c:pt idx="7">
                  <c:v>Aug</c:v>
                </c:pt>
                <c:pt idx="8">
                  <c:v>Sept</c:v>
                </c:pt>
                <c:pt idx="9">
                  <c:v>Oct</c:v>
                </c:pt>
                <c:pt idx="10">
                  <c:v>Nov</c:v>
                </c:pt>
                <c:pt idx="11">
                  <c:v>Dec</c:v>
                </c:pt>
              </c:strCache>
            </c:strRef>
          </c:cat>
          <c:val>
            <c:numRef>
              <c:f>'Energy balance 2022'!$C$114:$N$114</c:f>
              <c:numCache>
                <c:formatCode>#,##0</c:formatCode>
                <c:ptCount val="12"/>
                <c:pt idx="0">
                  <c:v>16.541</c:v>
                </c:pt>
                <c:pt idx="1">
                  <c:v>1.1859999999999999</c:v>
                </c:pt>
                <c:pt idx="2">
                  <c:v>2.2450000000000001</c:v>
                </c:pt>
                <c:pt idx="3">
                  <c:v>1.4139999999999999</c:v>
                </c:pt>
                <c:pt idx="4">
                  <c:v>2.9169999999999998</c:v>
                </c:pt>
                <c:pt idx="5">
                  <c:v>54.112000000000002</c:v>
                </c:pt>
                <c:pt idx="6">
                  <c:v>36.628</c:v>
                </c:pt>
                <c:pt idx="7">
                  <c:v>46.076000000000001</c:v>
                </c:pt>
                <c:pt idx="8">
                  <c:v>1.18</c:v>
                </c:pt>
                <c:pt idx="9">
                  <c:v>1.145</c:v>
                </c:pt>
                <c:pt idx="10">
                  <c:v>6.7690000000000001</c:v>
                </c:pt>
                <c:pt idx="11">
                  <c:v>76.463999999999999</c:v>
                </c:pt>
              </c:numCache>
            </c:numRef>
          </c:val>
          <c:extLst>
            <c:ext xmlns:c16="http://schemas.microsoft.com/office/drawing/2014/chart" uri="{C3380CC4-5D6E-409C-BE32-E72D297353CC}">
              <c16:uniqueId val="{00000007-5A02-4B14-95ED-81D57E14BCEA}"/>
            </c:ext>
          </c:extLst>
        </c:ser>
        <c:ser>
          <c:idx val="8"/>
          <c:order val="8"/>
          <c:tx>
            <c:strRef>
              <c:f>'Energy balance 2019'!$B$113</c:f>
              <c:strCache>
                <c:ptCount val="1"/>
                <c:pt idx="0">
                  <c:v>CITI Purchases</c:v>
                </c:pt>
              </c:strCache>
            </c:strRef>
          </c:tx>
          <c:spPr>
            <a:solidFill>
              <a:schemeClr val="accent3">
                <a:lumMod val="60000"/>
              </a:schemeClr>
            </a:solidFill>
            <a:ln>
              <a:noFill/>
            </a:ln>
            <a:effectLst/>
          </c:spPr>
          <c:invertIfNegative val="0"/>
          <c:cat>
            <c:strRef>
              <c:f>'Energy balance 2021'!$C$103:$N$103</c:f>
              <c:strCache>
                <c:ptCount val="12"/>
                <c:pt idx="0">
                  <c:v>Jan</c:v>
                </c:pt>
                <c:pt idx="1">
                  <c:v>Feb</c:v>
                </c:pt>
                <c:pt idx="2">
                  <c:v>March</c:v>
                </c:pt>
                <c:pt idx="3">
                  <c:v>April</c:v>
                </c:pt>
                <c:pt idx="4">
                  <c:v>May</c:v>
                </c:pt>
                <c:pt idx="5">
                  <c:v>June</c:v>
                </c:pt>
                <c:pt idx="6">
                  <c:v>July</c:v>
                </c:pt>
                <c:pt idx="7">
                  <c:v>Aug</c:v>
                </c:pt>
                <c:pt idx="8">
                  <c:v>Sept</c:v>
                </c:pt>
                <c:pt idx="9">
                  <c:v>Oct</c:v>
                </c:pt>
                <c:pt idx="10">
                  <c:v>Nov</c:v>
                </c:pt>
                <c:pt idx="11">
                  <c:v>Dec</c:v>
                </c:pt>
              </c:strCache>
            </c:strRef>
          </c:cat>
          <c:val>
            <c:numRef>
              <c:f>'Energy balance 2022'!$C$116:$N$116</c:f>
              <c:numCache>
                <c:formatCode>#,##0</c:formatCode>
                <c:ptCount val="12"/>
                <c:pt idx="0">
                  <c:v>5952</c:v>
                </c:pt>
                <c:pt idx="1">
                  <c:v>5376</c:v>
                </c:pt>
                <c:pt idx="2">
                  <c:v>5952</c:v>
                </c:pt>
                <c:pt idx="3">
                  <c:v>5760</c:v>
                </c:pt>
                <c:pt idx="4">
                  <c:v>5952</c:v>
                </c:pt>
                <c:pt idx="5">
                  <c:v>5760</c:v>
                </c:pt>
                <c:pt idx="6">
                  <c:v>5952</c:v>
                </c:pt>
                <c:pt idx="7">
                  <c:v>5952</c:v>
                </c:pt>
                <c:pt idx="8">
                  <c:v>5760</c:v>
                </c:pt>
                <c:pt idx="9">
                  <c:v>5952</c:v>
                </c:pt>
                <c:pt idx="10">
                  <c:v>5760</c:v>
                </c:pt>
                <c:pt idx="11">
                  <c:v>5952</c:v>
                </c:pt>
              </c:numCache>
            </c:numRef>
          </c:val>
          <c:extLst>
            <c:ext xmlns:c16="http://schemas.microsoft.com/office/drawing/2014/chart" uri="{C3380CC4-5D6E-409C-BE32-E72D297353CC}">
              <c16:uniqueId val="{00000008-5A02-4B14-95ED-81D57E14BCEA}"/>
            </c:ext>
          </c:extLst>
        </c:ser>
        <c:ser>
          <c:idx val="9"/>
          <c:order val="9"/>
          <c:tx>
            <c:strRef>
              <c:f>'Energy balance 2019'!$B$112</c:f>
              <c:strCache>
                <c:ptCount val="1"/>
                <c:pt idx="0">
                  <c:v>Net DA &amp; RT Purchases or (Sales)</c:v>
                </c:pt>
              </c:strCache>
            </c:strRef>
          </c:tx>
          <c:spPr>
            <a:solidFill>
              <a:srgbClr val="FFFF99"/>
            </a:solidFill>
            <a:ln>
              <a:noFill/>
            </a:ln>
            <a:effectLst/>
          </c:spPr>
          <c:invertIfNegative val="0"/>
          <c:cat>
            <c:strRef>
              <c:f>'Energy balance 2021'!$C$103:$N$103</c:f>
              <c:strCache>
                <c:ptCount val="12"/>
                <c:pt idx="0">
                  <c:v>Jan</c:v>
                </c:pt>
                <c:pt idx="1">
                  <c:v>Feb</c:v>
                </c:pt>
                <c:pt idx="2">
                  <c:v>March</c:v>
                </c:pt>
                <c:pt idx="3">
                  <c:v>April</c:v>
                </c:pt>
                <c:pt idx="4">
                  <c:v>May</c:v>
                </c:pt>
                <c:pt idx="5">
                  <c:v>June</c:v>
                </c:pt>
                <c:pt idx="6">
                  <c:v>July</c:v>
                </c:pt>
                <c:pt idx="7">
                  <c:v>Aug</c:v>
                </c:pt>
                <c:pt idx="8">
                  <c:v>Sept</c:v>
                </c:pt>
                <c:pt idx="9">
                  <c:v>Oct</c:v>
                </c:pt>
                <c:pt idx="10">
                  <c:v>Nov</c:v>
                </c:pt>
                <c:pt idx="11">
                  <c:v>Dec</c:v>
                </c:pt>
              </c:strCache>
            </c:strRef>
          </c:cat>
          <c:val>
            <c:numRef>
              <c:f>'Energy balance 2022'!$C$115:$N$115</c:f>
              <c:numCache>
                <c:formatCode>#,##0</c:formatCode>
                <c:ptCount val="12"/>
                <c:pt idx="0">
                  <c:v>-9043.9729999999981</c:v>
                </c:pt>
                <c:pt idx="1">
                  <c:v>-249.80400000000009</c:v>
                </c:pt>
                <c:pt idx="2">
                  <c:v>-1244.1119999999996</c:v>
                </c:pt>
                <c:pt idx="3">
                  <c:v>2663.5289999999995</c:v>
                </c:pt>
                <c:pt idx="4">
                  <c:v>-4342.0679999999993</c:v>
                </c:pt>
                <c:pt idx="5">
                  <c:v>-4795.45</c:v>
                </c:pt>
                <c:pt idx="6">
                  <c:v>-6683.8420000000006</c:v>
                </c:pt>
                <c:pt idx="7">
                  <c:v>-4067.0529999999999</c:v>
                </c:pt>
                <c:pt idx="8">
                  <c:v>-1288.242</c:v>
                </c:pt>
                <c:pt idx="9">
                  <c:v>729.86000000000013</c:v>
                </c:pt>
                <c:pt idx="10">
                  <c:v>-3373.8959999999997</c:v>
                </c:pt>
                <c:pt idx="11">
                  <c:v>-15798.585000000001</c:v>
                </c:pt>
              </c:numCache>
            </c:numRef>
          </c:val>
          <c:extLst>
            <c:ext xmlns:c16="http://schemas.microsoft.com/office/drawing/2014/chart" uri="{C3380CC4-5D6E-409C-BE32-E72D297353CC}">
              <c16:uniqueId val="{00000009-5A02-4B14-95ED-81D57E14BCEA}"/>
            </c:ext>
          </c:extLst>
        </c:ser>
        <c:dLbls>
          <c:showLegendKey val="0"/>
          <c:showVal val="0"/>
          <c:showCatName val="0"/>
          <c:showSerName val="0"/>
          <c:showPercent val="0"/>
          <c:showBubbleSize val="0"/>
        </c:dLbls>
        <c:gapWidth val="100"/>
        <c:overlap val="100"/>
        <c:axId val="758181648"/>
        <c:axId val="758183288"/>
      </c:barChart>
      <c:catAx>
        <c:axId val="75818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8183288"/>
        <c:crosses val="autoZero"/>
        <c:auto val="1"/>
        <c:lblAlgn val="ctr"/>
        <c:lblOffset val="100"/>
        <c:noMultiLvlLbl val="0"/>
      </c:catAx>
      <c:valAx>
        <c:axId val="75818328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58181648"/>
        <c:crosses val="autoZero"/>
        <c:crossBetween val="between"/>
      </c:valAx>
      <c:spPr>
        <a:noFill/>
        <a:ln>
          <a:noFill/>
        </a:ln>
        <a:effectLst/>
      </c:spPr>
    </c:plotArea>
    <c:legend>
      <c:legendPos val="b"/>
      <c:layout>
        <c:manualLayout>
          <c:xMode val="edge"/>
          <c:yMode val="edge"/>
          <c:x val="5.5315231825150753E-2"/>
          <c:y val="0.72348983672326317"/>
          <c:w val="0.889369421169382"/>
          <c:h val="0.25665904665142658"/>
        </c:manualLayout>
      </c:layout>
      <c:overlay val="0"/>
      <c:spPr>
        <a:noFill/>
        <a:ln>
          <a:noFill/>
        </a:ln>
        <a:effectLst/>
      </c:spPr>
      <c:txPr>
        <a:bodyPr rot="0" spcFirstLastPara="1" vertOverflow="ellipsis" vert="horz" wrap="square" anchor="ctr" anchorCtr="1"/>
        <a:lstStyle/>
        <a:p>
          <a:pPr>
            <a:defRPr sz="11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979354218649868E-2"/>
          <c:y val="0.22666666666666666"/>
          <c:w val="0.94382846168804235"/>
          <c:h val="0.6593889763779528"/>
        </c:manualLayout>
      </c:layout>
      <c:barChart>
        <c:barDir val="col"/>
        <c:grouping val="clustered"/>
        <c:varyColors val="0"/>
        <c:ser>
          <c:idx val="0"/>
          <c:order val="0"/>
          <c:spPr>
            <a:solidFill>
              <a:schemeClr val="accent1"/>
            </a:solidFill>
            <a:ln>
              <a:noFill/>
            </a:ln>
            <a:effectLst/>
          </c:spPr>
          <c:invertIfNegative val="0"/>
          <c:cat>
            <c:strRef>
              <c:f>('Energy balance 2021'!$B$64:$B$65,'Energy balance 2021'!$B$68:$B$76)</c:f>
              <c:strCache>
                <c:ptCount val="11"/>
                <c:pt idx="0">
                  <c:v>Orrville Generation (58MW)</c:v>
                </c:pt>
                <c:pt idx="1">
                  <c:v>Fremont Project (24MW)</c:v>
                </c:pt>
                <c:pt idx="2">
                  <c:v>Total Market Purchases</c:v>
                </c:pt>
                <c:pt idx="3">
                  <c:v>Prairie State Project (5MW)</c:v>
                </c:pt>
                <c:pt idx="4">
                  <c:v>Combined Hydro Projects (5.9MW)</c:v>
                </c:pt>
                <c:pt idx="5">
                  <c:v>Meldahl Hydro Project (3.5MW)</c:v>
                </c:pt>
                <c:pt idx="6">
                  <c:v>Greenup Hydro Project (2.3MW)</c:v>
                </c:pt>
                <c:pt idx="7">
                  <c:v>Blue Creek Wind PPA (2MW)</c:v>
                </c:pt>
                <c:pt idx="8">
                  <c:v>Solar Project (3.2MW)</c:v>
                </c:pt>
                <c:pt idx="9">
                  <c:v>NYPA Hydro Allocation (1MW)</c:v>
                </c:pt>
                <c:pt idx="10">
                  <c:v>Diesels (5.64MW)</c:v>
                </c:pt>
              </c:strCache>
            </c:strRef>
          </c:cat>
          <c:val>
            <c:numRef>
              <c:f>('Energy balance 2022'!$D$64:$D$65,'Energy balance 2022'!$D$68:$D$76)</c:f>
              <c:numCache>
                <c:formatCode>0%</c:formatCode>
                <c:ptCount val="11"/>
                <c:pt idx="0">
                  <c:v>4.6721838476850637E-2</c:v>
                </c:pt>
                <c:pt idx="1">
                  <c:v>0.32782831106177651</c:v>
                </c:pt>
                <c:pt idx="2">
                  <c:v>0.3651870367363067</c:v>
                </c:pt>
                <c:pt idx="3">
                  <c:v>8.6536773952263904E-2</c:v>
                </c:pt>
                <c:pt idx="4">
                  <c:v>7.0484896429911612E-2</c:v>
                </c:pt>
                <c:pt idx="5">
                  <c:v>4.1491690093974361E-2</c:v>
                </c:pt>
                <c:pt idx="6">
                  <c:v>2.2922630362810541E-2</c:v>
                </c:pt>
                <c:pt idx="7">
                  <c:v>7.0907470951600219E-3</c:v>
                </c:pt>
                <c:pt idx="8">
                  <c:v>1.2841095088478005E-2</c:v>
                </c:pt>
                <c:pt idx="9">
                  <c:v>1.7472391688106451E-2</c:v>
                </c:pt>
                <c:pt idx="10">
                  <c:v>5.5093372419639586E-4</c:v>
                </c:pt>
              </c:numCache>
            </c:numRef>
          </c:val>
          <c:extLst>
            <c:ext xmlns:c16="http://schemas.microsoft.com/office/drawing/2014/chart" uri="{C3380CC4-5D6E-409C-BE32-E72D297353CC}">
              <c16:uniqueId val="{00000000-9107-4006-88CF-62DAF93DF599}"/>
            </c:ext>
          </c:extLst>
        </c:ser>
        <c:dLbls>
          <c:showLegendKey val="0"/>
          <c:showVal val="0"/>
          <c:showCatName val="0"/>
          <c:showSerName val="0"/>
          <c:showPercent val="0"/>
          <c:showBubbleSize val="0"/>
        </c:dLbls>
        <c:gapWidth val="223"/>
        <c:overlap val="-44"/>
        <c:axId val="623293976"/>
        <c:axId val="623298240"/>
      </c:barChart>
      <c:barChart>
        <c:barDir val="col"/>
        <c:grouping val="clustered"/>
        <c:varyColors val="0"/>
        <c:ser>
          <c:idx val="1"/>
          <c:order val="1"/>
          <c:spPr>
            <a:noFill/>
            <a:ln>
              <a:noFill/>
            </a:ln>
            <a:effectLst/>
          </c:spPr>
          <c:invertIfNegative val="0"/>
          <c:dLbls>
            <c:numFmt formatCode="&quot;$&quot;#,##0" sourceLinked="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('Energy balance 2022'!$F$64:$F$65,'Energy balance 2022'!$F$67,'Energy balance 2022'!$F$69:$F$76)</c:f>
              <c:numCache>
                <c:formatCode>0</c:formatCode>
                <c:ptCount val="11"/>
                <c:pt idx="0">
                  <c:v>289</c:v>
                </c:pt>
                <c:pt idx="1">
                  <c:v>63.065479538267233</c:v>
                </c:pt>
                <c:pt idx="2">
                  <c:v>42.608079252275601</c:v>
                </c:pt>
                <c:pt idx="3">
                  <c:v>78.833138273742378</c:v>
                </c:pt>
                <c:pt idx="4">
                  <c:v>131.47528411327872</c:v>
                </c:pt>
                <c:pt idx="5">
                  <c:v>89.94796215987661</c:v>
                </c:pt>
                <c:pt idx="6">
                  <c:v>71.314971882286486</c:v>
                </c:pt>
                <c:pt idx="7">
                  <c:v>37.602386390982076</c:v>
                </c:pt>
                <c:pt idx="8">
                  <c:v>43.258334569669096</c:v>
                </c:pt>
                <c:pt idx="9">
                  <c:v>35.429348791727115</c:v>
                </c:pt>
                <c:pt idx="10">
                  <c:v>372</c:v>
                </c:pt>
              </c:numCache>
            </c:numRef>
          </c:val>
          <c:extLst>
            <c:ext xmlns:c16="http://schemas.microsoft.com/office/drawing/2014/chart" uri="{C3380CC4-5D6E-409C-BE32-E72D297353CC}">
              <c16:uniqueId val="{00000001-9107-4006-88CF-62DAF93DF599}"/>
            </c:ext>
          </c:extLst>
        </c:ser>
        <c:dLbls>
          <c:showLegendKey val="0"/>
          <c:showVal val="0"/>
          <c:showCatName val="0"/>
          <c:showSerName val="0"/>
          <c:showPercent val="0"/>
          <c:showBubbleSize val="0"/>
        </c:dLbls>
        <c:gapWidth val="219"/>
        <c:overlap val="-27"/>
        <c:axId val="525256168"/>
        <c:axId val="525258136"/>
      </c:barChart>
      <c:catAx>
        <c:axId val="623293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623298240"/>
        <c:crosses val="autoZero"/>
        <c:auto val="1"/>
        <c:lblAlgn val="ctr"/>
        <c:lblOffset val="100"/>
        <c:noMultiLvlLbl val="0"/>
      </c:catAx>
      <c:valAx>
        <c:axId val="623298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623293976"/>
        <c:crosses val="autoZero"/>
        <c:crossBetween val="between"/>
      </c:valAx>
      <c:valAx>
        <c:axId val="525258136"/>
        <c:scaling>
          <c:orientation val="minMax"/>
        </c:scaling>
        <c:delete val="0"/>
        <c:axPos val="r"/>
        <c:numFmt formatCode="&quot;$&quot;#,##0" sourceLinked="0"/>
        <c:majorTickMark val="out"/>
        <c:minorTickMark val="none"/>
        <c:tickLblPos val="nextTo"/>
        <c:spPr>
          <a:solidFill>
            <a:schemeClr val="bg1"/>
          </a:solidFill>
          <a:ln>
            <a:solidFill>
              <a:schemeClr val="accent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25256168"/>
        <c:crosses val="max"/>
        <c:crossBetween val="between"/>
      </c:valAx>
      <c:catAx>
        <c:axId val="525256168"/>
        <c:scaling>
          <c:orientation val="minMax"/>
        </c:scaling>
        <c:delete val="1"/>
        <c:axPos val="b"/>
        <c:majorTickMark val="out"/>
        <c:minorTickMark val="none"/>
        <c:tickLblPos val="nextTo"/>
        <c:crossAx val="52525813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aseline="0"/>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464786730073356E-2"/>
          <c:y val="0.1486193649025408"/>
          <c:w val="0.8624043526548929"/>
          <c:h val="0.69073434709560877"/>
        </c:manualLayout>
      </c:layout>
      <c:barChart>
        <c:barDir val="col"/>
        <c:grouping val="clustered"/>
        <c:varyColors val="0"/>
        <c:ser>
          <c:idx val="1"/>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'Monthly summary 2019'!$A$433:$A$443</c:f>
              <c:strCache>
                <c:ptCount val="11"/>
                <c:pt idx="0">
                  <c:v>Orrville Generation (Coal &amp; Gas)</c:v>
                </c:pt>
                <c:pt idx="1">
                  <c:v>Fremont Gas Project</c:v>
                </c:pt>
                <c:pt idx="2">
                  <c:v>Market  Purchases</c:v>
                </c:pt>
                <c:pt idx="3">
                  <c:v>Prairie State Project</c:v>
                </c:pt>
                <c:pt idx="4">
                  <c:v>Combined hydro (Phase I)</c:v>
                </c:pt>
                <c:pt idx="5">
                  <c:v>Meldahl hydro (Phase II)</c:v>
                </c:pt>
                <c:pt idx="6">
                  <c:v>Greenup hydro (Phase II)</c:v>
                </c:pt>
                <c:pt idx="7">
                  <c:v>NYPA hydro </c:v>
                </c:pt>
                <c:pt idx="8">
                  <c:v>Blue Creek Wind Project</c:v>
                </c:pt>
                <c:pt idx="9">
                  <c:v>Solar Projects </c:v>
                </c:pt>
                <c:pt idx="10">
                  <c:v>Diesels</c:v>
                </c:pt>
              </c:strCache>
            </c:strRef>
          </c:cat>
          <c:val>
            <c:numRef>
              <c:f>'Monthly summary 2022'!$D$433:$D$443</c:f>
              <c:numCache>
                <c:formatCode>0.0%</c:formatCode>
                <c:ptCount val="11"/>
                <c:pt idx="0">
                  <c:v>5.8269004204774856E-2</c:v>
                </c:pt>
                <c:pt idx="1">
                  <c:v>0.70158900113701161</c:v>
                </c:pt>
                <c:pt idx="2">
                  <c:v>1</c:v>
                </c:pt>
                <c:pt idx="3">
                  <c:v>0.88888488947862965</c:v>
                </c:pt>
                <c:pt idx="4">
                  <c:v>0.60982669179452276</c:v>
                </c:pt>
                <c:pt idx="5">
                  <c:v>0.61104682152451595</c:v>
                </c:pt>
                <c:pt idx="6">
                  <c:v>0.51861558523449214</c:v>
                </c:pt>
                <c:pt idx="7">
                  <c:v>0.83462958221311823</c:v>
                </c:pt>
                <c:pt idx="8">
                  <c:v>0.18121210045662101</c:v>
                </c:pt>
                <c:pt idx="9">
                  <c:v>0.20491539091835209</c:v>
                </c:pt>
                <c:pt idx="10">
                  <c:v>4.9928146960717653E-3</c:v>
                </c:pt>
              </c:numCache>
            </c:numRef>
          </c:val>
          <c:extLst>
            <c:ext xmlns:c16="http://schemas.microsoft.com/office/drawing/2014/chart" uri="{C3380CC4-5D6E-409C-BE32-E72D297353CC}">
              <c16:uniqueId val="{00000000-FEB7-4586-9B86-18A99D0838DD}"/>
            </c:ext>
          </c:extLst>
        </c:ser>
        <c:ser>
          <c:idx val="0"/>
          <c:order val="1"/>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'Monthly summary 2019'!$A$433:$A$443</c:f>
              <c:strCache>
                <c:ptCount val="11"/>
                <c:pt idx="0">
                  <c:v>Orrville Generation (Coal &amp; Gas)</c:v>
                </c:pt>
                <c:pt idx="1">
                  <c:v>Fremont Gas Project</c:v>
                </c:pt>
                <c:pt idx="2">
                  <c:v>Market  Purchases</c:v>
                </c:pt>
                <c:pt idx="3">
                  <c:v>Prairie State Project</c:v>
                </c:pt>
                <c:pt idx="4">
                  <c:v>Combined hydro (Phase I)</c:v>
                </c:pt>
                <c:pt idx="5">
                  <c:v>Meldahl hydro (Phase II)</c:v>
                </c:pt>
                <c:pt idx="6">
                  <c:v>Greenup hydro (Phase II)</c:v>
                </c:pt>
                <c:pt idx="7">
                  <c:v>NYPA hydro </c:v>
                </c:pt>
                <c:pt idx="8">
                  <c:v>Blue Creek Wind Project</c:v>
                </c:pt>
                <c:pt idx="9">
                  <c:v>Solar Projects </c:v>
                </c:pt>
                <c:pt idx="10">
                  <c:v>Diesels</c:v>
                </c:pt>
              </c:strCache>
            </c:strRef>
          </c:cat>
          <c:val>
            <c:numRef>
              <c:f>'Monthly summary 2022'!$C$433:$C$443</c:f>
              <c:numCache>
                <c:formatCode>0.0%</c:formatCode>
                <c:ptCount val="11"/>
                <c:pt idx="0">
                  <c:v>4.6721838476850637E-2</c:v>
                </c:pt>
                <c:pt idx="1">
                  <c:v>0.32782831106177651</c:v>
                </c:pt>
                <c:pt idx="2">
                  <c:v>0.3651870367363067</c:v>
                </c:pt>
                <c:pt idx="3">
                  <c:v>8.6536773952263904E-2</c:v>
                </c:pt>
                <c:pt idx="4">
                  <c:v>7.0484896429911612E-2</c:v>
                </c:pt>
                <c:pt idx="5">
                  <c:v>4.1491690093974361E-2</c:v>
                </c:pt>
                <c:pt idx="6">
                  <c:v>2.2922630362810541E-2</c:v>
                </c:pt>
                <c:pt idx="7">
                  <c:v>1.7472391688106451E-2</c:v>
                </c:pt>
                <c:pt idx="8">
                  <c:v>7.0907470951600219E-3</c:v>
                </c:pt>
                <c:pt idx="9">
                  <c:v>1.2841095088478005E-2</c:v>
                </c:pt>
                <c:pt idx="10">
                  <c:v>5.5093372419639586E-4</c:v>
                </c:pt>
              </c:numCache>
            </c:numRef>
          </c:val>
          <c:extLst>
            <c:ext xmlns:c16="http://schemas.microsoft.com/office/drawing/2014/chart" uri="{C3380CC4-5D6E-409C-BE32-E72D297353CC}">
              <c16:uniqueId val="{00000001-FEB7-4586-9B86-18A99D0838DD}"/>
            </c:ext>
          </c:extLst>
        </c:ser>
        <c:dLbls>
          <c:showLegendKey val="0"/>
          <c:showVal val="0"/>
          <c:showCatName val="0"/>
          <c:showSerName val="0"/>
          <c:showPercent val="0"/>
          <c:showBubbleSize val="0"/>
        </c:dLbls>
        <c:gapWidth val="100"/>
        <c:overlap val="-29"/>
        <c:axId val="315342848"/>
        <c:axId val="315344384"/>
      </c:barChart>
      <c:catAx>
        <c:axId val="315342848"/>
        <c:scaling>
          <c:orientation val="minMax"/>
        </c:scaling>
        <c:delete val="0"/>
        <c:axPos val="b"/>
        <c:numFmt formatCode="General" sourceLinked="0"/>
        <c:majorTickMark val="out"/>
        <c:minorTickMark val="none"/>
        <c:tickLblPos val="nextTo"/>
        <c:crossAx val="315344384"/>
        <c:crosses val="autoZero"/>
        <c:auto val="1"/>
        <c:lblAlgn val="ctr"/>
        <c:lblOffset val="100"/>
        <c:noMultiLvlLbl val="0"/>
      </c:catAx>
      <c:valAx>
        <c:axId val="315344384"/>
        <c:scaling>
          <c:orientation val="minMax"/>
          <c:max val="1"/>
        </c:scaling>
        <c:delete val="0"/>
        <c:axPos val="l"/>
        <c:majorGridlines/>
        <c:numFmt formatCode="0%" sourceLinked="0"/>
        <c:majorTickMark val="out"/>
        <c:minorTickMark val="none"/>
        <c:tickLblPos val="nextTo"/>
        <c:crossAx val="315342848"/>
        <c:crosses val="autoZero"/>
        <c:crossBetween val="between"/>
      </c:valAx>
    </c:plotArea>
    <c:plotVisOnly val="1"/>
    <c:dispBlanksAs val="gap"/>
    <c:showDLblsOverMax val="0"/>
  </c:chart>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Hydro Projects Capacity Factor</a:t>
            </a:r>
          </a:p>
          <a:p>
            <a:pPr>
              <a:defRPr/>
            </a:pPr>
            <a:endParaRPr lang="en-US" sz="1200" dirty="0"/>
          </a:p>
        </c:rich>
      </c:tx>
      <c:overlay val="0"/>
    </c:title>
    <c:autoTitleDeleted val="0"/>
    <c:plotArea>
      <c:layout/>
      <c:barChart>
        <c:barDir val="col"/>
        <c:grouping val="clustered"/>
        <c:varyColors val="0"/>
        <c:ser>
          <c:idx val="0"/>
          <c:order val="0"/>
          <c:tx>
            <c:v>Hydro Capacity Factor</c:v>
          </c:tx>
          <c:invertIfNegative val="0"/>
          <c:cat>
            <c:strRef>
              <c:f>'Monthly summary 2019'!$A$27:$A$38</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summary 2022'!$N$83:$N$94</c:f>
              <c:numCache>
                <c:formatCode>0.0%</c:formatCode>
                <c:ptCount val="12"/>
                <c:pt idx="0">
                  <c:v>0.44039546255098255</c:v>
                </c:pt>
                <c:pt idx="1">
                  <c:v>0.25451765188834158</c:v>
                </c:pt>
                <c:pt idx="2">
                  <c:v>0.30895636355209499</c:v>
                </c:pt>
                <c:pt idx="3">
                  <c:v>0.53951891762452109</c:v>
                </c:pt>
                <c:pt idx="4">
                  <c:v>0.59278330088987774</c:v>
                </c:pt>
                <c:pt idx="5">
                  <c:v>0.8058860153256705</c:v>
                </c:pt>
                <c:pt idx="6">
                  <c:v>0.76329845661846496</c:v>
                </c:pt>
                <c:pt idx="7">
                  <c:v>0.7629513116425658</c:v>
                </c:pt>
                <c:pt idx="8">
                  <c:v>0.63394204980842916</c:v>
                </c:pt>
                <c:pt idx="9">
                  <c:v>0.49337308429118776</c:v>
                </c:pt>
                <c:pt idx="10">
                  <c:v>0.711742816091954</c:v>
                </c:pt>
                <c:pt idx="11">
                  <c:v>0.81853564145346691</c:v>
                </c:pt>
              </c:numCache>
            </c:numRef>
          </c:val>
          <c:extLst>
            <c:ext xmlns:c16="http://schemas.microsoft.com/office/drawing/2014/chart" uri="{C3380CC4-5D6E-409C-BE32-E72D297353CC}">
              <c16:uniqueId val="{00000000-2547-42AB-A581-6CCE2D3C66A0}"/>
            </c:ext>
          </c:extLst>
        </c:ser>
        <c:dLbls>
          <c:showLegendKey val="0"/>
          <c:showVal val="0"/>
          <c:showCatName val="0"/>
          <c:showSerName val="0"/>
          <c:showPercent val="0"/>
          <c:showBubbleSize val="0"/>
        </c:dLbls>
        <c:gapWidth val="150"/>
        <c:axId val="315115008"/>
        <c:axId val="315116544"/>
      </c:barChart>
      <c:catAx>
        <c:axId val="315115008"/>
        <c:scaling>
          <c:orientation val="minMax"/>
        </c:scaling>
        <c:delete val="0"/>
        <c:axPos val="b"/>
        <c:numFmt formatCode="General" sourceLinked="0"/>
        <c:majorTickMark val="out"/>
        <c:minorTickMark val="none"/>
        <c:tickLblPos val="nextTo"/>
        <c:crossAx val="315116544"/>
        <c:crosses val="autoZero"/>
        <c:auto val="1"/>
        <c:lblAlgn val="ctr"/>
        <c:lblOffset val="100"/>
        <c:noMultiLvlLbl val="0"/>
      </c:catAx>
      <c:valAx>
        <c:axId val="315116544"/>
        <c:scaling>
          <c:orientation val="minMax"/>
          <c:max val="1"/>
        </c:scaling>
        <c:delete val="0"/>
        <c:axPos val="l"/>
        <c:majorGridlines/>
        <c:numFmt formatCode="0%" sourceLinked="0"/>
        <c:majorTickMark val="out"/>
        <c:minorTickMark val="none"/>
        <c:tickLblPos val="nextTo"/>
        <c:crossAx val="315115008"/>
        <c:crosses val="autoZero"/>
        <c:crossBetween val="between"/>
      </c:valAx>
    </c:plotArea>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v>Fremont Capacity Factor</c:v>
          </c:tx>
          <c:invertIfNegative val="0"/>
          <c:cat>
            <c:strRef>
              <c:f>'Monthly Summary 2018'!$A$103:$A$114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summary 2022'!$N$103:$N$114</c:f>
              <c:numCache>
                <c:formatCode>0.0%</c:formatCode>
                <c:ptCount val="12"/>
                <c:pt idx="0">
                  <c:v>0.87999995722876612</c:v>
                </c:pt>
                <c:pt idx="1">
                  <c:v>0.75181913614585383</c:v>
                </c:pt>
                <c:pt idx="2">
                  <c:v>0.75186302489871093</c:v>
                </c:pt>
                <c:pt idx="3">
                  <c:v>0.34641056865180714</c:v>
                </c:pt>
                <c:pt idx="4">
                  <c:v>0.71349075623593328</c:v>
                </c:pt>
                <c:pt idx="5">
                  <c:v>0.66519322205008669</c:v>
                </c:pt>
                <c:pt idx="6">
                  <c:v>0.77900047228446567</c:v>
                </c:pt>
                <c:pt idx="7">
                  <c:v>0.77746515382561665</c:v>
                </c:pt>
                <c:pt idx="8">
                  <c:v>0.68402641116182117</c:v>
                </c:pt>
                <c:pt idx="9">
                  <c:v>0.62147328666316393</c:v>
                </c:pt>
                <c:pt idx="10">
                  <c:v>0.65430594518648777</c:v>
                </c:pt>
                <c:pt idx="11">
                  <c:v>0.78415783890912638</c:v>
                </c:pt>
              </c:numCache>
            </c:numRef>
          </c:val>
          <c:extLst>
            <c:ext xmlns:c16="http://schemas.microsoft.com/office/drawing/2014/chart" uri="{C3380CC4-5D6E-409C-BE32-E72D297353CC}">
              <c16:uniqueId val="{00000000-8951-4186-8C90-755F2D143C7B}"/>
            </c:ext>
          </c:extLst>
        </c:ser>
        <c:dLbls>
          <c:showLegendKey val="0"/>
          <c:showVal val="0"/>
          <c:showCatName val="0"/>
          <c:showSerName val="0"/>
          <c:showPercent val="0"/>
          <c:showBubbleSize val="0"/>
        </c:dLbls>
        <c:gapWidth val="150"/>
        <c:axId val="315151104"/>
        <c:axId val="315152640"/>
      </c:barChart>
      <c:catAx>
        <c:axId val="315151104"/>
        <c:scaling>
          <c:orientation val="minMax"/>
        </c:scaling>
        <c:delete val="0"/>
        <c:axPos val="b"/>
        <c:numFmt formatCode="General" sourceLinked="0"/>
        <c:majorTickMark val="out"/>
        <c:minorTickMark val="none"/>
        <c:tickLblPos val="nextTo"/>
        <c:crossAx val="315152640"/>
        <c:crosses val="autoZero"/>
        <c:auto val="1"/>
        <c:lblAlgn val="ctr"/>
        <c:lblOffset val="100"/>
        <c:noMultiLvlLbl val="0"/>
      </c:catAx>
      <c:valAx>
        <c:axId val="315152640"/>
        <c:scaling>
          <c:orientation val="minMax"/>
          <c:max val="1"/>
        </c:scaling>
        <c:delete val="0"/>
        <c:axPos val="l"/>
        <c:majorGridlines/>
        <c:numFmt formatCode="0%" sourceLinked="0"/>
        <c:majorTickMark val="out"/>
        <c:minorTickMark val="none"/>
        <c:tickLblPos val="nextTo"/>
        <c:crossAx val="315151104"/>
        <c:crosses val="autoZero"/>
        <c:crossBetween val="between"/>
      </c:valAx>
    </c:plotArea>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Prairie St.</a:t>
            </a:r>
            <a:r>
              <a:rPr lang="en-US" sz="1600" dirty="0"/>
              <a:t> </a:t>
            </a:r>
            <a:r>
              <a:rPr lang="en-US" dirty="0"/>
              <a:t>Capacity Factor</a:t>
            </a:r>
          </a:p>
        </c:rich>
      </c:tx>
      <c:overlay val="0"/>
    </c:title>
    <c:autoTitleDeleted val="0"/>
    <c:plotArea>
      <c:layout/>
      <c:barChart>
        <c:barDir val="col"/>
        <c:grouping val="clustered"/>
        <c:varyColors val="0"/>
        <c:ser>
          <c:idx val="0"/>
          <c:order val="0"/>
          <c:tx>
            <c:v>Priaire St (Plant only) Capacity Factor</c:v>
          </c:tx>
          <c:invertIfNegative val="0"/>
          <c:cat>
            <c:strRef>
              <c:f>'Monthly Summary 2018'!$A$122:$A$133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summary 2022'!$N$122:$N$133</c:f>
              <c:numCache>
                <c:formatCode>0.0%</c:formatCode>
                <c:ptCount val="12"/>
                <c:pt idx="0">
                  <c:v>0.84300124468416127</c:v>
                </c:pt>
                <c:pt idx="1">
                  <c:v>0.92983672820012242</c:v>
                </c:pt>
                <c:pt idx="2">
                  <c:v>0.89180782811257475</c:v>
                </c:pt>
                <c:pt idx="3">
                  <c:v>0.96612880716327254</c:v>
                </c:pt>
                <c:pt idx="4">
                  <c:v>0.96442223749265277</c:v>
                </c:pt>
                <c:pt idx="5">
                  <c:v>0.91280312165058952</c:v>
                </c:pt>
                <c:pt idx="6">
                  <c:v>1.0281439619852712</c:v>
                </c:pt>
                <c:pt idx="7">
                  <c:v>0.96063605305466238</c:v>
                </c:pt>
                <c:pt idx="8">
                  <c:v>0.90923125446588071</c:v>
                </c:pt>
                <c:pt idx="9">
                  <c:v>0.44148525827196344</c:v>
                </c:pt>
                <c:pt idx="10">
                  <c:v>0.84119467890317956</c:v>
                </c:pt>
                <c:pt idx="11">
                  <c:v>0.98427181654738438</c:v>
                </c:pt>
              </c:numCache>
            </c:numRef>
          </c:val>
          <c:extLst>
            <c:ext xmlns:c16="http://schemas.microsoft.com/office/drawing/2014/chart" uri="{C3380CC4-5D6E-409C-BE32-E72D297353CC}">
              <c16:uniqueId val="{00000000-6E81-4928-A0B7-516E0F0C2948}"/>
            </c:ext>
          </c:extLst>
        </c:ser>
        <c:dLbls>
          <c:showLegendKey val="0"/>
          <c:showVal val="0"/>
          <c:showCatName val="0"/>
          <c:showSerName val="0"/>
          <c:showPercent val="0"/>
          <c:showBubbleSize val="0"/>
        </c:dLbls>
        <c:gapWidth val="150"/>
        <c:axId val="315278464"/>
        <c:axId val="315280000"/>
      </c:barChart>
      <c:catAx>
        <c:axId val="315278464"/>
        <c:scaling>
          <c:orientation val="minMax"/>
        </c:scaling>
        <c:delete val="0"/>
        <c:axPos val="b"/>
        <c:numFmt formatCode="General" sourceLinked="0"/>
        <c:majorTickMark val="out"/>
        <c:minorTickMark val="none"/>
        <c:tickLblPos val="nextTo"/>
        <c:crossAx val="315280000"/>
        <c:crosses val="autoZero"/>
        <c:auto val="1"/>
        <c:lblAlgn val="ctr"/>
        <c:lblOffset val="100"/>
        <c:noMultiLvlLbl val="0"/>
      </c:catAx>
      <c:valAx>
        <c:axId val="315280000"/>
        <c:scaling>
          <c:orientation val="minMax"/>
          <c:max val="1"/>
        </c:scaling>
        <c:delete val="0"/>
        <c:axPos val="l"/>
        <c:majorGridlines/>
        <c:numFmt formatCode="0%" sourceLinked="0"/>
        <c:majorTickMark val="out"/>
        <c:minorTickMark val="none"/>
        <c:tickLblPos val="nextTo"/>
        <c:crossAx val="315278464"/>
        <c:crosses val="autoZero"/>
        <c:crossBetween val="between"/>
      </c:valAx>
    </c:plotArea>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v>NYPA Capacity Factor</c:v>
          </c:tx>
          <c:invertIfNegative val="0"/>
          <c:cat>
            <c:strRef>
              <c:f>'Monthly Summary 2018'!$A$140:$A$151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summary 2022'!$N$140:$N$151</c:f>
              <c:numCache>
                <c:formatCode>0.0%</c:formatCode>
                <c:ptCount val="12"/>
                <c:pt idx="0">
                  <c:v>0.96234172444980404</c:v>
                </c:pt>
                <c:pt idx="1">
                  <c:v>0.90103054072096123</c:v>
                </c:pt>
                <c:pt idx="2">
                  <c:v>0.95372952467088734</c:v>
                </c:pt>
                <c:pt idx="3">
                  <c:v>0.85231957424714433</c:v>
                </c:pt>
                <c:pt idx="4">
                  <c:v>0.77039619133755399</c:v>
                </c:pt>
                <c:pt idx="5">
                  <c:v>0.83076843198338524</c:v>
                </c:pt>
                <c:pt idx="6">
                  <c:v>0.79645136167219366</c:v>
                </c:pt>
                <c:pt idx="7">
                  <c:v>0.73064641744548287</c:v>
                </c:pt>
                <c:pt idx="8">
                  <c:v>0.67424974039460028</c:v>
                </c:pt>
                <c:pt idx="9">
                  <c:v>0.82337202291227007</c:v>
                </c:pt>
                <c:pt idx="10">
                  <c:v>0.81797248182762206</c:v>
                </c:pt>
                <c:pt idx="11">
                  <c:v>0.93355269989615774</c:v>
                </c:pt>
              </c:numCache>
            </c:numRef>
          </c:val>
          <c:extLst>
            <c:ext xmlns:c16="http://schemas.microsoft.com/office/drawing/2014/chart" uri="{C3380CC4-5D6E-409C-BE32-E72D297353CC}">
              <c16:uniqueId val="{00000000-E8F1-4EF9-A1B9-C41DC901A6C7}"/>
            </c:ext>
          </c:extLst>
        </c:ser>
        <c:dLbls>
          <c:showLegendKey val="0"/>
          <c:showVal val="0"/>
          <c:showCatName val="0"/>
          <c:showSerName val="0"/>
          <c:showPercent val="0"/>
          <c:showBubbleSize val="0"/>
        </c:dLbls>
        <c:gapWidth val="150"/>
        <c:axId val="315172736"/>
        <c:axId val="315174272"/>
      </c:barChart>
      <c:catAx>
        <c:axId val="315172736"/>
        <c:scaling>
          <c:orientation val="minMax"/>
        </c:scaling>
        <c:delete val="0"/>
        <c:axPos val="b"/>
        <c:numFmt formatCode="General" sourceLinked="0"/>
        <c:majorTickMark val="out"/>
        <c:minorTickMark val="none"/>
        <c:tickLblPos val="nextTo"/>
        <c:crossAx val="315174272"/>
        <c:crosses val="autoZero"/>
        <c:auto val="1"/>
        <c:lblAlgn val="ctr"/>
        <c:lblOffset val="100"/>
        <c:noMultiLvlLbl val="0"/>
      </c:catAx>
      <c:valAx>
        <c:axId val="315174272"/>
        <c:scaling>
          <c:orientation val="minMax"/>
          <c:max val="1"/>
        </c:scaling>
        <c:delete val="0"/>
        <c:axPos val="l"/>
        <c:majorGridlines/>
        <c:numFmt formatCode="0%" sourceLinked="0"/>
        <c:majorTickMark val="out"/>
        <c:minorTickMark val="none"/>
        <c:tickLblPos val="nextTo"/>
        <c:crossAx val="315172736"/>
        <c:crosses val="autoZero"/>
        <c:crossBetween val="between"/>
      </c:valAx>
    </c:plotArea>
    <c:plotVisOnly val="1"/>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v>Blue Creek Wind Capacity Factor</c:v>
          </c:tx>
          <c:invertIfNegative val="0"/>
          <c:cat>
            <c:strRef>
              <c:f>'Monthly Summary 2018'!$A$158:$A$169</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summary 2022'!$N$158:$N$169</c:f>
              <c:numCache>
                <c:formatCode>0.0%</c:formatCode>
                <c:ptCount val="12"/>
                <c:pt idx="0">
                  <c:v>0.35587231182795698</c:v>
                </c:pt>
                <c:pt idx="1">
                  <c:v>0.46641071428571429</c:v>
                </c:pt>
                <c:pt idx="2">
                  <c:v>0.41999529569892469</c:v>
                </c:pt>
                <c:pt idx="3">
                  <c:v>0.40506666666666669</c:v>
                </c:pt>
                <c:pt idx="4">
                  <c:v>0.33363978494623658</c:v>
                </c:pt>
                <c:pt idx="5">
                  <c:v>0.21787291666666669</c:v>
                </c:pt>
              </c:numCache>
            </c:numRef>
          </c:val>
          <c:extLst>
            <c:ext xmlns:c16="http://schemas.microsoft.com/office/drawing/2014/chart" uri="{C3380CC4-5D6E-409C-BE32-E72D297353CC}">
              <c16:uniqueId val="{00000000-A692-43D1-9539-0DB11A2D1F45}"/>
            </c:ext>
          </c:extLst>
        </c:ser>
        <c:dLbls>
          <c:showLegendKey val="0"/>
          <c:showVal val="0"/>
          <c:showCatName val="0"/>
          <c:showSerName val="0"/>
          <c:showPercent val="0"/>
          <c:showBubbleSize val="0"/>
        </c:dLbls>
        <c:gapWidth val="150"/>
        <c:axId val="315206656"/>
        <c:axId val="315208448"/>
      </c:barChart>
      <c:catAx>
        <c:axId val="315206656"/>
        <c:scaling>
          <c:orientation val="minMax"/>
        </c:scaling>
        <c:delete val="0"/>
        <c:axPos val="b"/>
        <c:numFmt formatCode="General" sourceLinked="0"/>
        <c:majorTickMark val="out"/>
        <c:minorTickMark val="none"/>
        <c:tickLblPos val="nextTo"/>
        <c:crossAx val="315208448"/>
        <c:crosses val="autoZero"/>
        <c:auto val="1"/>
        <c:lblAlgn val="ctr"/>
        <c:lblOffset val="100"/>
        <c:noMultiLvlLbl val="0"/>
      </c:catAx>
      <c:valAx>
        <c:axId val="315208448"/>
        <c:scaling>
          <c:orientation val="minMax"/>
          <c:max val="1"/>
        </c:scaling>
        <c:delete val="0"/>
        <c:axPos val="l"/>
        <c:majorGridlines/>
        <c:numFmt formatCode="0%" sourceLinked="0"/>
        <c:majorTickMark val="out"/>
        <c:minorTickMark val="none"/>
        <c:tickLblPos val="nextTo"/>
        <c:crossAx val="31520665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dirty="0"/>
              <a:t>2022 Water Revenues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834-48BA-B398-9D33099E28FA}"/>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834-48BA-B398-9D33099E28FA}"/>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7834-48BA-B398-9D33099E28FA}"/>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Sheet1!$A$45:$A$47</c:f>
              <c:strCache>
                <c:ptCount val="3"/>
                <c:pt idx="0">
                  <c:v>Residential</c:v>
                </c:pt>
                <c:pt idx="1">
                  <c:v>Commercial</c:v>
                </c:pt>
                <c:pt idx="2">
                  <c:v>Interdepartment/City</c:v>
                </c:pt>
              </c:strCache>
            </c:strRef>
          </c:cat>
          <c:val>
            <c:numRef>
              <c:f>Sheet1!$B$45:$B$47</c:f>
              <c:numCache>
                <c:formatCode>"$"#,##0</c:formatCode>
                <c:ptCount val="3"/>
                <c:pt idx="0">
                  <c:v>1782283</c:v>
                </c:pt>
                <c:pt idx="1">
                  <c:v>1937869</c:v>
                </c:pt>
                <c:pt idx="2">
                  <c:v>242684</c:v>
                </c:pt>
              </c:numCache>
            </c:numRef>
          </c:val>
          <c:extLst>
            <c:ext xmlns:c16="http://schemas.microsoft.com/office/drawing/2014/chart" uri="{C3380CC4-5D6E-409C-BE32-E72D297353CC}">
              <c16:uniqueId val="{00000006-7834-48BA-B398-9D33099E28F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Solar Sites Capacity Factor </a:t>
            </a:r>
            <a:r>
              <a:rPr lang="en-US" sz="1400" dirty="0"/>
              <a:t>(@ 3.2MW)</a:t>
            </a:r>
          </a:p>
        </c:rich>
      </c:tx>
      <c:overlay val="0"/>
    </c:title>
    <c:autoTitleDeleted val="0"/>
    <c:plotArea>
      <c:layout/>
      <c:barChart>
        <c:barDir val="col"/>
        <c:grouping val="clustered"/>
        <c:varyColors val="0"/>
        <c:ser>
          <c:idx val="0"/>
          <c:order val="0"/>
          <c:invertIfNegative val="0"/>
          <c:cat>
            <c:strRef>
              <c:f>'Monthly Summary 2018'!$A$292:$A$303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summary 2022'!$O$8:$O$19</c:f>
              <c:numCache>
                <c:formatCode>0.0%</c:formatCode>
                <c:ptCount val="12"/>
                <c:pt idx="0">
                  <c:v>7.0631720430107514E-2</c:v>
                </c:pt>
                <c:pt idx="1">
                  <c:v>0.11906156994047615</c:v>
                </c:pt>
                <c:pt idx="2">
                  <c:v>0.15562415994623655</c:v>
                </c:pt>
                <c:pt idx="3">
                  <c:v>0.19460069444444442</c:v>
                </c:pt>
                <c:pt idx="4">
                  <c:v>0.21679687500000003</c:v>
                </c:pt>
                <c:pt idx="5">
                  <c:v>0.25699218749999997</c:v>
                </c:pt>
                <c:pt idx="6">
                  <c:v>0.22542422715053764</c:v>
                </c:pt>
                <c:pt idx="7">
                  <c:v>0.20196992607526881</c:v>
                </c:pt>
                <c:pt idx="8">
                  <c:v>0.1689192708333333</c:v>
                </c:pt>
                <c:pt idx="9">
                  <c:v>0.17134576612903224</c:v>
                </c:pt>
                <c:pt idx="10">
                  <c:v>0.11278645833333331</c:v>
                </c:pt>
                <c:pt idx="11">
                  <c:v>6.6393649193548385E-2</c:v>
                </c:pt>
              </c:numCache>
            </c:numRef>
          </c:val>
          <c:extLst>
            <c:ext xmlns:c16="http://schemas.microsoft.com/office/drawing/2014/chart" uri="{C3380CC4-5D6E-409C-BE32-E72D297353CC}">
              <c16:uniqueId val="{00000000-E0EC-4FB8-AF98-35EED350BD26}"/>
            </c:ext>
          </c:extLst>
        </c:ser>
        <c:dLbls>
          <c:showLegendKey val="0"/>
          <c:showVal val="0"/>
          <c:showCatName val="0"/>
          <c:showSerName val="0"/>
          <c:showPercent val="0"/>
          <c:showBubbleSize val="0"/>
        </c:dLbls>
        <c:gapWidth val="150"/>
        <c:axId val="315265024"/>
        <c:axId val="315266560"/>
      </c:barChart>
      <c:catAx>
        <c:axId val="315265024"/>
        <c:scaling>
          <c:orientation val="minMax"/>
        </c:scaling>
        <c:delete val="0"/>
        <c:axPos val="b"/>
        <c:numFmt formatCode="General" sourceLinked="0"/>
        <c:majorTickMark val="out"/>
        <c:minorTickMark val="none"/>
        <c:tickLblPos val="nextTo"/>
        <c:crossAx val="315266560"/>
        <c:crosses val="autoZero"/>
        <c:auto val="1"/>
        <c:lblAlgn val="ctr"/>
        <c:lblOffset val="100"/>
        <c:noMultiLvlLbl val="0"/>
      </c:catAx>
      <c:valAx>
        <c:axId val="315266560"/>
        <c:scaling>
          <c:orientation val="minMax"/>
          <c:max val="1"/>
        </c:scaling>
        <c:delete val="0"/>
        <c:axPos val="l"/>
        <c:majorGridlines/>
        <c:numFmt formatCode="0%" sourceLinked="0"/>
        <c:majorTickMark val="out"/>
        <c:minorTickMark val="none"/>
        <c:tickLblPos val="nextTo"/>
        <c:crossAx val="315265024"/>
        <c:crosses val="autoZero"/>
        <c:crossBetween val="between"/>
      </c:valAx>
    </c:plotArea>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aseline="0" dirty="0"/>
              <a:t>Average Monthly Residential Electric Bill 2023</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283803587051618"/>
          <c:y val="0.11484865528172615"/>
          <c:w val="0.88882863079615038"/>
          <c:h val="0.72572093261069637"/>
        </c:manualLayout>
      </c:layout>
      <c:barChart>
        <c:barDir val="col"/>
        <c:grouping val="clustered"/>
        <c:varyColors val="0"/>
        <c:ser>
          <c:idx val="0"/>
          <c:order val="0"/>
          <c:tx>
            <c:strRef>
              <c:f>'Residential Rate calc'!$C$40</c:f>
              <c:strCache>
                <c:ptCount val="1"/>
                <c:pt idx="0">
                  <c:v>City</c:v>
                </c:pt>
              </c:strCache>
            </c:strRef>
          </c:tx>
          <c:spPr>
            <a:solidFill>
              <a:schemeClr val="accent1"/>
            </a:solidFill>
            <a:ln>
              <a:noFill/>
            </a:ln>
            <a:effectLst/>
          </c:spPr>
          <c:invertIfNegative val="0"/>
          <c:cat>
            <c:strRef>
              <c:f>'Residential Rate calc'!$B$41:$B$43</c:f>
              <c:strCache>
                <c:ptCount val="3"/>
                <c:pt idx="0">
                  <c:v>Orrville Utilities</c:v>
                </c:pt>
                <c:pt idx="1">
                  <c:v>AEP</c:v>
                </c:pt>
                <c:pt idx="2">
                  <c:v>FirstEnergy</c:v>
                </c:pt>
              </c:strCache>
            </c:strRef>
          </c:cat>
          <c:val>
            <c:numRef>
              <c:f>'Residential Rate calc'!$C$41:$C$43</c:f>
              <c:numCache>
                <c:formatCode>"$"#,##0.00</c:formatCode>
                <c:ptCount val="3"/>
                <c:pt idx="0">
                  <c:v>79.8540126260459</c:v>
                </c:pt>
                <c:pt idx="1">
                  <c:v>126</c:v>
                </c:pt>
                <c:pt idx="2">
                  <c:v>115.24</c:v>
                </c:pt>
              </c:numCache>
            </c:numRef>
          </c:val>
          <c:extLst>
            <c:ext xmlns:c16="http://schemas.microsoft.com/office/drawing/2014/chart" uri="{C3380CC4-5D6E-409C-BE32-E72D297353CC}">
              <c16:uniqueId val="{00000000-7807-43B8-95A0-E7F4375F4883}"/>
            </c:ext>
          </c:extLst>
        </c:ser>
        <c:ser>
          <c:idx val="1"/>
          <c:order val="1"/>
          <c:tx>
            <c:strRef>
              <c:f>'Residential Rate calc'!$D$40</c:f>
              <c:strCache>
                <c:ptCount val="1"/>
                <c:pt idx="0">
                  <c:v>Rural</c:v>
                </c:pt>
              </c:strCache>
            </c:strRef>
          </c:tx>
          <c:spPr>
            <a:solidFill>
              <a:schemeClr val="accent2"/>
            </a:solidFill>
            <a:ln>
              <a:noFill/>
            </a:ln>
            <a:effectLst/>
          </c:spPr>
          <c:invertIfNegative val="0"/>
          <c:cat>
            <c:strRef>
              <c:f>'Residential Rate calc'!$B$41:$B$43</c:f>
              <c:strCache>
                <c:ptCount val="3"/>
                <c:pt idx="0">
                  <c:v>Orrville Utilities</c:v>
                </c:pt>
                <c:pt idx="1">
                  <c:v>AEP</c:v>
                </c:pt>
                <c:pt idx="2">
                  <c:v>FirstEnergy</c:v>
                </c:pt>
              </c:strCache>
            </c:strRef>
          </c:cat>
          <c:val>
            <c:numRef>
              <c:f>'Residential Rate calc'!$D$41:$D$43</c:f>
              <c:numCache>
                <c:formatCode>"$"#,##0.00</c:formatCode>
                <c:ptCount val="3"/>
                <c:pt idx="0" formatCode="0.00">
                  <c:v>146.64735153215602</c:v>
                </c:pt>
                <c:pt idx="1">
                  <c:v>238.9655172413793</c:v>
                </c:pt>
                <c:pt idx="2">
                  <c:v>218.56</c:v>
                </c:pt>
              </c:numCache>
            </c:numRef>
          </c:val>
          <c:extLst>
            <c:ext xmlns:c16="http://schemas.microsoft.com/office/drawing/2014/chart" uri="{C3380CC4-5D6E-409C-BE32-E72D297353CC}">
              <c16:uniqueId val="{00000001-7807-43B8-95A0-E7F4375F4883}"/>
            </c:ext>
          </c:extLst>
        </c:ser>
        <c:dLbls>
          <c:showLegendKey val="0"/>
          <c:showVal val="0"/>
          <c:showCatName val="0"/>
          <c:showSerName val="0"/>
          <c:showPercent val="0"/>
          <c:showBubbleSize val="0"/>
        </c:dLbls>
        <c:gapWidth val="219"/>
        <c:overlap val="-27"/>
        <c:axId val="668738496"/>
        <c:axId val="668740296"/>
      </c:barChart>
      <c:catAx>
        <c:axId val="66873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68740296"/>
        <c:crosses val="autoZero"/>
        <c:auto val="1"/>
        <c:lblAlgn val="ctr"/>
        <c:lblOffset val="100"/>
        <c:noMultiLvlLbl val="0"/>
      </c:catAx>
      <c:valAx>
        <c:axId val="6687402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68738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t>Ohio Electric</a:t>
            </a:r>
            <a:r>
              <a:rPr lang="en-US" sz="2800" baseline="0" dirty="0"/>
              <a:t> Rate Comparisons 2022</a:t>
            </a:r>
            <a:endParaRPr lang="en-US" sz="2800" dirty="0"/>
          </a:p>
        </c:rich>
      </c:tx>
      <c:layout>
        <c:manualLayout>
          <c:xMode val="edge"/>
          <c:yMode val="edge"/>
          <c:x val="0.20629857899153317"/>
          <c:y val="2.985074626865671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Sheet1!$A$23</c:f>
              <c:strCache>
                <c:ptCount val="1"/>
                <c:pt idx="0">
                  <c:v>IOU's</c:v>
                </c:pt>
              </c:strCache>
            </c:strRef>
          </c:tx>
          <c:spPr>
            <a:solidFill>
              <a:schemeClr val="accent1"/>
            </a:solidFill>
            <a:ln>
              <a:noFill/>
            </a:ln>
            <a:effectLst/>
          </c:spPr>
          <c:invertIfNegative val="0"/>
          <c:cat>
            <c:strRef>
              <c:f>Sheet1!$B$21:$D$22</c:f>
              <c:strCache>
                <c:ptCount val="3"/>
                <c:pt idx="0">
                  <c:v>Residential</c:v>
                </c:pt>
                <c:pt idx="1">
                  <c:v>Commercial</c:v>
                </c:pt>
                <c:pt idx="2">
                  <c:v>Industrial</c:v>
                </c:pt>
              </c:strCache>
            </c:strRef>
          </c:cat>
          <c:val>
            <c:numRef>
              <c:f>Sheet1!$B$23:$D$23</c:f>
              <c:numCache>
                <c:formatCode>0.00</c:formatCode>
                <c:ptCount val="3"/>
                <c:pt idx="0">
                  <c:v>13.7</c:v>
                </c:pt>
                <c:pt idx="1">
                  <c:v>11.7</c:v>
                </c:pt>
                <c:pt idx="2">
                  <c:v>12.6</c:v>
                </c:pt>
              </c:numCache>
            </c:numRef>
          </c:val>
          <c:extLst>
            <c:ext xmlns:c16="http://schemas.microsoft.com/office/drawing/2014/chart" uri="{C3380CC4-5D6E-409C-BE32-E72D297353CC}">
              <c16:uniqueId val="{00000000-6212-4782-B0D3-70D48D889F7B}"/>
            </c:ext>
          </c:extLst>
        </c:ser>
        <c:ser>
          <c:idx val="1"/>
          <c:order val="1"/>
          <c:tx>
            <c:strRef>
              <c:f>Sheet1!$A$24</c:f>
              <c:strCache>
                <c:ptCount val="1"/>
                <c:pt idx="0">
                  <c:v>Co-op's</c:v>
                </c:pt>
              </c:strCache>
            </c:strRef>
          </c:tx>
          <c:spPr>
            <a:solidFill>
              <a:srgbClr val="FFC000"/>
            </a:solidFill>
            <a:ln>
              <a:noFill/>
            </a:ln>
            <a:effectLst/>
          </c:spPr>
          <c:invertIfNegative val="0"/>
          <c:cat>
            <c:strRef>
              <c:f>Sheet1!$B$21:$D$22</c:f>
              <c:strCache>
                <c:ptCount val="3"/>
                <c:pt idx="0">
                  <c:v>Residential</c:v>
                </c:pt>
                <c:pt idx="1">
                  <c:v>Commercial</c:v>
                </c:pt>
                <c:pt idx="2">
                  <c:v>Industrial</c:v>
                </c:pt>
              </c:strCache>
            </c:strRef>
          </c:cat>
          <c:val>
            <c:numRef>
              <c:f>Sheet1!$B$24:$D$24</c:f>
              <c:numCache>
                <c:formatCode>0.00</c:formatCode>
                <c:ptCount val="3"/>
                <c:pt idx="0">
                  <c:v>11.82</c:v>
                </c:pt>
                <c:pt idx="1">
                  <c:v>12.2</c:v>
                </c:pt>
                <c:pt idx="2">
                  <c:v>9.6999999999999993</c:v>
                </c:pt>
              </c:numCache>
            </c:numRef>
          </c:val>
          <c:extLst>
            <c:ext xmlns:c16="http://schemas.microsoft.com/office/drawing/2014/chart" uri="{C3380CC4-5D6E-409C-BE32-E72D297353CC}">
              <c16:uniqueId val="{00000001-6212-4782-B0D3-70D48D889F7B}"/>
            </c:ext>
          </c:extLst>
        </c:ser>
        <c:ser>
          <c:idx val="2"/>
          <c:order val="2"/>
          <c:tx>
            <c:strRef>
              <c:f>Sheet1!$A$27</c:f>
              <c:strCache>
                <c:ptCount val="1"/>
                <c:pt idx="0">
                  <c:v>Orrville Utilities</c:v>
                </c:pt>
              </c:strCache>
            </c:strRef>
          </c:tx>
          <c:spPr>
            <a:pattFill prst="dkUpDiag">
              <a:fgClr>
                <a:srgbClr val="00B050"/>
              </a:fgClr>
              <a:bgClr>
                <a:schemeClr val="bg1"/>
              </a:bgClr>
            </a:pattFill>
            <a:ln>
              <a:noFill/>
            </a:ln>
            <a:effectLst/>
          </c:spPr>
          <c:invertIfNegative val="0"/>
          <c:cat>
            <c:strRef>
              <c:f>Sheet1!$B$21:$D$22</c:f>
              <c:strCache>
                <c:ptCount val="3"/>
                <c:pt idx="0">
                  <c:v>Residential</c:v>
                </c:pt>
                <c:pt idx="1">
                  <c:v>Commercial</c:v>
                </c:pt>
                <c:pt idx="2">
                  <c:v>Industrial</c:v>
                </c:pt>
              </c:strCache>
            </c:strRef>
          </c:cat>
          <c:val>
            <c:numRef>
              <c:f>Sheet1!$B$27:$D$27</c:f>
              <c:numCache>
                <c:formatCode>0.00</c:formatCode>
                <c:ptCount val="3"/>
                <c:pt idx="0">
                  <c:v>11.01</c:v>
                </c:pt>
                <c:pt idx="1">
                  <c:v>10.47</c:v>
                </c:pt>
                <c:pt idx="2">
                  <c:v>9.52</c:v>
                </c:pt>
              </c:numCache>
            </c:numRef>
          </c:val>
          <c:extLst>
            <c:ext xmlns:c16="http://schemas.microsoft.com/office/drawing/2014/chart" uri="{C3380CC4-5D6E-409C-BE32-E72D297353CC}">
              <c16:uniqueId val="{00000002-6212-4782-B0D3-70D48D889F7B}"/>
            </c:ext>
          </c:extLst>
        </c:ser>
        <c:ser>
          <c:idx val="3"/>
          <c:order val="3"/>
          <c:tx>
            <c:strRef>
              <c:f>Sheet1!$A$25</c:f>
              <c:strCache>
                <c:ptCount val="1"/>
                <c:pt idx="0">
                  <c:v>FirstEnergy</c:v>
                </c:pt>
              </c:strCache>
            </c:strRef>
          </c:tx>
          <c:spPr>
            <a:solidFill>
              <a:schemeClr val="accent2">
                <a:lumMod val="75000"/>
              </a:schemeClr>
            </a:solidFill>
            <a:ln>
              <a:noFill/>
            </a:ln>
            <a:effectLst/>
          </c:spPr>
          <c:invertIfNegative val="0"/>
          <c:cat>
            <c:strRef>
              <c:f>Sheet1!$B$21:$D$22</c:f>
              <c:strCache>
                <c:ptCount val="3"/>
                <c:pt idx="0">
                  <c:v>Residential</c:v>
                </c:pt>
                <c:pt idx="1">
                  <c:v>Commercial</c:v>
                </c:pt>
                <c:pt idx="2">
                  <c:v>Industrial</c:v>
                </c:pt>
              </c:strCache>
            </c:strRef>
          </c:cat>
          <c:val>
            <c:numRef>
              <c:f>Sheet1!$B$25:$D$25</c:f>
              <c:numCache>
                <c:formatCode>General</c:formatCode>
                <c:ptCount val="3"/>
                <c:pt idx="0" formatCode="0.00">
                  <c:v>16.36</c:v>
                </c:pt>
              </c:numCache>
            </c:numRef>
          </c:val>
          <c:extLst>
            <c:ext xmlns:c16="http://schemas.microsoft.com/office/drawing/2014/chart" uri="{C3380CC4-5D6E-409C-BE32-E72D297353CC}">
              <c16:uniqueId val="{00000003-6212-4782-B0D3-70D48D889F7B}"/>
            </c:ext>
          </c:extLst>
        </c:ser>
        <c:ser>
          <c:idx val="4"/>
          <c:order val="4"/>
          <c:tx>
            <c:strRef>
              <c:f>Sheet1!$A$26</c:f>
              <c:strCache>
                <c:ptCount val="1"/>
                <c:pt idx="0">
                  <c:v>AEP</c:v>
                </c:pt>
              </c:strCache>
            </c:strRef>
          </c:tx>
          <c:spPr>
            <a:solidFill>
              <a:schemeClr val="accent5"/>
            </a:solidFill>
            <a:ln>
              <a:noFill/>
            </a:ln>
            <a:effectLst/>
          </c:spPr>
          <c:invertIfNegative val="0"/>
          <c:cat>
            <c:strRef>
              <c:f>Sheet1!$B$21:$D$22</c:f>
              <c:strCache>
                <c:ptCount val="3"/>
                <c:pt idx="0">
                  <c:v>Residential</c:v>
                </c:pt>
                <c:pt idx="1">
                  <c:v>Commercial</c:v>
                </c:pt>
                <c:pt idx="2">
                  <c:v>Industrial</c:v>
                </c:pt>
              </c:strCache>
            </c:strRef>
          </c:cat>
          <c:val>
            <c:numRef>
              <c:f>Sheet1!$B$26:$D$26</c:f>
              <c:numCache>
                <c:formatCode>General</c:formatCode>
                <c:ptCount val="3"/>
                <c:pt idx="0" formatCode="0.00">
                  <c:v>17.38</c:v>
                </c:pt>
              </c:numCache>
            </c:numRef>
          </c:val>
          <c:extLst>
            <c:ext xmlns:c16="http://schemas.microsoft.com/office/drawing/2014/chart" uri="{C3380CC4-5D6E-409C-BE32-E72D297353CC}">
              <c16:uniqueId val="{00000004-6212-4782-B0D3-70D48D889F7B}"/>
            </c:ext>
          </c:extLst>
        </c:ser>
        <c:dLbls>
          <c:showLegendKey val="0"/>
          <c:showVal val="0"/>
          <c:showCatName val="0"/>
          <c:showSerName val="0"/>
          <c:showPercent val="0"/>
          <c:showBubbleSize val="0"/>
        </c:dLbls>
        <c:gapWidth val="219"/>
        <c:overlap val="-27"/>
        <c:axId val="594463656"/>
        <c:axId val="594465952"/>
      </c:barChart>
      <c:catAx>
        <c:axId val="594463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4465952"/>
        <c:crosses val="autoZero"/>
        <c:auto val="1"/>
        <c:lblAlgn val="ctr"/>
        <c:lblOffset val="100"/>
        <c:noMultiLvlLbl val="0"/>
      </c:catAx>
      <c:valAx>
        <c:axId val="5944659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4463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b="1" i="0" u="none" strike="noStrike" baseline="0">
                <a:solidFill>
                  <a:srgbClr val="000000"/>
                </a:solidFill>
                <a:latin typeface="Times New Roman"/>
                <a:ea typeface="Times New Roman"/>
                <a:cs typeface="Times New Roman"/>
              </a:defRPr>
            </a:pPr>
            <a:r>
              <a:rPr lang="en-US" sz="2400" dirty="0"/>
              <a:t>12 Month Price of Wholesale Energy Commodities</a:t>
            </a:r>
          </a:p>
        </c:rich>
      </c:tx>
      <c:layout>
        <c:manualLayout>
          <c:xMode val="edge"/>
          <c:yMode val="edge"/>
          <c:x val="0.13340016132024937"/>
          <c:y val="2.7855500686860168E-2"/>
        </c:manualLayout>
      </c:layout>
      <c:overlay val="0"/>
      <c:spPr>
        <a:solidFill>
          <a:sysClr val="window" lastClr="FFFFFF"/>
        </a:solidFill>
        <a:ln w="25400">
          <a:noFill/>
        </a:ln>
      </c:spPr>
    </c:title>
    <c:autoTitleDeleted val="0"/>
    <c:plotArea>
      <c:layout>
        <c:manualLayout>
          <c:layoutTarget val="inner"/>
          <c:xMode val="edge"/>
          <c:yMode val="edge"/>
          <c:x val="0.10586192829476931"/>
          <c:y val="0.11599985243769848"/>
          <c:w val="0.7810805266988684"/>
          <c:h val="0.77323209759733968"/>
        </c:manualLayout>
      </c:layout>
      <c:lineChart>
        <c:grouping val="standard"/>
        <c:varyColors val="0"/>
        <c:ser>
          <c:idx val="0"/>
          <c:order val="0"/>
          <c:tx>
            <c:strRef>
              <c:f>'Next Year Prices'!$L$1</c:f>
              <c:strCache>
                <c:ptCount val="1"/>
                <c:pt idx="0">
                  <c:v>On-Peak Electricty</c:v>
                </c:pt>
              </c:strCache>
            </c:strRef>
          </c:tx>
          <c:spPr>
            <a:ln w="50800">
              <a:solidFill>
                <a:srgbClr val="000080"/>
              </a:solidFill>
              <a:prstDash val="solid"/>
            </a:ln>
          </c:spPr>
          <c:marker>
            <c:symbol val="diamond"/>
            <c:size val="12"/>
            <c:spPr>
              <a:solidFill>
                <a:srgbClr val="000080"/>
              </a:solidFill>
              <a:ln>
                <a:solidFill>
                  <a:srgbClr val="000080"/>
                </a:solidFill>
                <a:prstDash val="solid"/>
              </a:ln>
            </c:spPr>
          </c:marker>
          <c:dPt>
            <c:idx val="36"/>
            <c:bubble3D val="0"/>
            <c:spPr>
              <a:ln w="50800">
                <a:solidFill>
                  <a:srgbClr val="000080"/>
                </a:solidFill>
                <a:prstDash val="sysDash"/>
              </a:ln>
            </c:spPr>
            <c:extLst>
              <c:ext xmlns:c16="http://schemas.microsoft.com/office/drawing/2014/chart" uri="{C3380CC4-5D6E-409C-BE32-E72D297353CC}">
                <c16:uniqueId val="{00000001-D841-49D6-A977-4B7E1DB16D5A}"/>
              </c:ext>
            </c:extLst>
          </c:dPt>
          <c:dPt>
            <c:idx val="37"/>
            <c:bubble3D val="0"/>
            <c:spPr>
              <a:ln w="50800">
                <a:solidFill>
                  <a:srgbClr val="000080"/>
                </a:solidFill>
                <a:prstDash val="sysDash"/>
              </a:ln>
            </c:spPr>
            <c:extLst>
              <c:ext xmlns:c16="http://schemas.microsoft.com/office/drawing/2014/chart" uri="{C3380CC4-5D6E-409C-BE32-E72D297353CC}">
                <c16:uniqueId val="{00000003-D841-49D6-A977-4B7E1DB16D5A}"/>
              </c:ext>
            </c:extLst>
          </c:dPt>
          <c:dPt>
            <c:idx val="38"/>
            <c:bubble3D val="0"/>
            <c:spPr>
              <a:ln w="50800">
                <a:solidFill>
                  <a:srgbClr val="000080"/>
                </a:solidFill>
                <a:prstDash val="sysDash"/>
              </a:ln>
            </c:spPr>
            <c:extLst>
              <c:ext xmlns:c16="http://schemas.microsoft.com/office/drawing/2014/chart" uri="{C3380CC4-5D6E-409C-BE32-E72D297353CC}">
                <c16:uniqueId val="{00000005-D841-49D6-A977-4B7E1DB16D5A}"/>
              </c:ext>
            </c:extLst>
          </c:dPt>
          <c:dPt>
            <c:idx val="39"/>
            <c:bubble3D val="0"/>
            <c:spPr>
              <a:ln w="50800">
                <a:solidFill>
                  <a:srgbClr val="000080"/>
                </a:solidFill>
                <a:prstDash val="lgDash"/>
              </a:ln>
            </c:spPr>
            <c:extLst>
              <c:ext xmlns:c16="http://schemas.microsoft.com/office/drawing/2014/chart" uri="{C3380CC4-5D6E-409C-BE32-E72D297353CC}">
                <c16:uniqueId val="{00000007-D841-49D6-A977-4B7E1DB16D5A}"/>
              </c:ext>
            </c:extLst>
          </c:dPt>
          <c:cat>
            <c:numRef>
              <c:f>'Next Year Prices'!$A$8:$A$98</c:f>
              <c:numCache>
                <c:formatCode>General</c:formatCode>
                <c:ptCount val="91"/>
                <c:pt idx="0" formatCode="0">
                  <c:v>2000</c:v>
                </c:pt>
                <c:pt idx="3" formatCode="0">
                  <c:v>2001</c:v>
                </c:pt>
                <c:pt idx="7" formatCode="0">
                  <c:v>2002</c:v>
                </c:pt>
                <c:pt idx="10" formatCode="0">
                  <c:v>2003</c:v>
                </c:pt>
                <c:pt idx="14" formatCode="0">
                  <c:v>2004</c:v>
                </c:pt>
                <c:pt idx="18" formatCode="0">
                  <c:v>2005</c:v>
                </c:pt>
                <c:pt idx="22" formatCode="0">
                  <c:v>2006</c:v>
                </c:pt>
                <c:pt idx="26" formatCode="0">
                  <c:v>2007</c:v>
                </c:pt>
                <c:pt idx="30" formatCode="0">
                  <c:v>2008</c:v>
                </c:pt>
                <c:pt idx="34" formatCode="0">
                  <c:v>2009</c:v>
                </c:pt>
                <c:pt idx="38">
                  <c:v>2010</c:v>
                </c:pt>
                <c:pt idx="42">
                  <c:v>2011</c:v>
                </c:pt>
                <c:pt idx="46">
                  <c:v>2012</c:v>
                </c:pt>
                <c:pt idx="50" formatCode="0">
                  <c:v>2013</c:v>
                </c:pt>
                <c:pt idx="54">
                  <c:v>2014</c:v>
                </c:pt>
                <c:pt idx="58">
                  <c:v>2015</c:v>
                </c:pt>
                <c:pt idx="62">
                  <c:v>2016</c:v>
                </c:pt>
                <c:pt idx="66">
                  <c:v>2017</c:v>
                </c:pt>
                <c:pt idx="70">
                  <c:v>2018</c:v>
                </c:pt>
                <c:pt idx="74">
                  <c:v>2019</c:v>
                </c:pt>
                <c:pt idx="78">
                  <c:v>2020</c:v>
                </c:pt>
                <c:pt idx="82">
                  <c:v>2021</c:v>
                </c:pt>
                <c:pt idx="86">
                  <c:v>2022</c:v>
                </c:pt>
                <c:pt idx="90">
                  <c:v>2023</c:v>
                </c:pt>
              </c:numCache>
            </c:numRef>
          </c:cat>
          <c:val>
            <c:numRef>
              <c:f>'Next Year Prices'!$B$8:$B$98</c:f>
              <c:numCache>
                <c:formatCode>General</c:formatCode>
                <c:ptCount val="91"/>
                <c:pt idx="0">
                  <c:v>45</c:v>
                </c:pt>
                <c:pt idx="1">
                  <c:v>49</c:v>
                </c:pt>
                <c:pt idx="2">
                  <c:v>55</c:v>
                </c:pt>
                <c:pt idx="3">
                  <c:v>49.5</c:v>
                </c:pt>
                <c:pt idx="4">
                  <c:v>36</c:v>
                </c:pt>
                <c:pt idx="5">
                  <c:v>32</c:v>
                </c:pt>
                <c:pt idx="6">
                  <c:v>27.6</c:v>
                </c:pt>
                <c:pt idx="7">
                  <c:v>33.24</c:v>
                </c:pt>
                <c:pt idx="8">
                  <c:v>29</c:v>
                </c:pt>
                <c:pt idx="9">
                  <c:v>31.75</c:v>
                </c:pt>
                <c:pt idx="10">
                  <c:v>36.75</c:v>
                </c:pt>
                <c:pt idx="11">
                  <c:v>42</c:v>
                </c:pt>
                <c:pt idx="12">
                  <c:v>35.700000000000003</c:v>
                </c:pt>
                <c:pt idx="13">
                  <c:v>37.25</c:v>
                </c:pt>
                <c:pt idx="14">
                  <c:v>38</c:v>
                </c:pt>
                <c:pt idx="15">
                  <c:v>43.6</c:v>
                </c:pt>
                <c:pt idx="16">
                  <c:v>46</c:v>
                </c:pt>
                <c:pt idx="17">
                  <c:v>50</c:v>
                </c:pt>
                <c:pt idx="18">
                  <c:v>49</c:v>
                </c:pt>
                <c:pt idx="19">
                  <c:v>55</c:v>
                </c:pt>
                <c:pt idx="20">
                  <c:v>60</c:v>
                </c:pt>
                <c:pt idx="21">
                  <c:v>73</c:v>
                </c:pt>
                <c:pt idx="22">
                  <c:v>70</c:v>
                </c:pt>
                <c:pt idx="23">
                  <c:v>62</c:v>
                </c:pt>
                <c:pt idx="24">
                  <c:v>61</c:v>
                </c:pt>
                <c:pt idx="25">
                  <c:v>63</c:v>
                </c:pt>
                <c:pt idx="26">
                  <c:v>60</c:v>
                </c:pt>
                <c:pt idx="27">
                  <c:v>66</c:v>
                </c:pt>
                <c:pt idx="28">
                  <c:v>63</c:v>
                </c:pt>
                <c:pt idx="29">
                  <c:v>63.5</c:v>
                </c:pt>
                <c:pt idx="30">
                  <c:v>71.5</c:v>
                </c:pt>
                <c:pt idx="31">
                  <c:v>86</c:v>
                </c:pt>
                <c:pt idx="32">
                  <c:v>65</c:v>
                </c:pt>
                <c:pt idx="33">
                  <c:v>51.5</c:v>
                </c:pt>
                <c:pt idx="34">
                  <c:v>45</c:v>
                </c:pt>
                <c:pt idx="35">
                  <c:v>47.75</c:v>
                </c:pt>
                <c:pt idx="36">
                  <c:v>47</c:v>
                </c:pt>
                <c:pt idx="37">
                  <c:v>48</c:v>
                </c:pt>
                <c:pt idx="38">
                  <c:v>43</c:v>
                </c:pt>
                <c:pt idx="39">
                  <c:v>43.5</c:v>
                </c:pt>
                <c:pt idx="40">
                  <c:v>40.25</c:v>
                </c:pt>
                <c:pt idx="41">
                  <c:v>43.9</c:v>
                </c:pt>
                <c:pt idx="42">
                  <c:v>45</c:v>
                </c:pt>
                <c:pt idx="43">
                  <c:v>46.4</c:v>
                </c:pt>
                <c:pt idx="44">
                  <c:v>45.85</c:v>
                </c:pt>
                <c:pt idx="45">
                  <c:v>40.5</c:v>
                </c:pt>
                <c:pt idx="46">
                  <c:v>40</c:v>
                </c:pt>
                <c:pt idx="47">
                  <c:v>39</c:v>
                </c:pt>
                <c:pt idx="48">
                  <c:v>41.2</c:v>
                </c:pt>
                <c:pt idx="49">
                  <c:v>39.5</c:v>
                </c:pt>
                <c:pt idx="50">
                  <c:v>43.5</c:v>
                </c:pt>
                <c:pt idx="51">
                  <c:v>39.799999999999997</c:v>
                </c:pt>
                <c:pt idx="52">
                  <c:v>40.200000000000003</c:v>
                </c:pt>
                <c:pt idx="53">
                  <c:v>39.5</c:v>
                </c:pt>
                <c:pt idx="54">
                  <c:v>42</c:v>
                </c:pt>
                <c:pt idx="55">
                  <c:v>47</c:v>
                </c:pt>
                <c:pt idx="56">
                  <c:v>46.6</c:v>
                </c:pt>
                <c:pt idx="57">
                  <c:v>42.35</c:v>
                </c:pt>
                <c:pt idx="58">
                  <c:v>41.9</c:v>
                </c:pt>
                <c:pt idx="59">
                  <c:v>41.65</c:v>
                </c:pt>
                <c:pt idx="60">
                  <c:v>40</c:v>
                </c:pt>
                <c:pt idx="61">
                  <c:v>38</c:v>
                </c:pt>
                <c:pt idx="62">
                  <c:v>36.5</c:v>
                </c:pt>
                <c:pt idx="63">
                  <c:v>38.5</c:v>
                </c:pt>
                <c:pt idx="64">
                  <c:v>39.75</c:v>
                </c:pt>
                <c:pt idx="65">
                  <c:v>38.25</c:v>
                </c:pt>
                <c:pt idx="66">
                  <c:v>36.15</c:v>
                </c:pt>
                <c:pt idx="67">
                  <c:v>35.299999999999997</c:v>
                </c:pt>
                <c:pt idx="68">
                  <c:v>36.08</c:v>
                </c:pt>
                <c:pt idx="69">
                  <c:v>37.619999999999997</c:v>
                </c:pt>
                <c:pt idx="70">
                  <c:v>35</c:v>
                </c:pt>
                <c:pt idx="71">
                  <c:v>35.6</c:v>
                </c:pt>
                <c:pt idx="72">
                  <c:v>37.29</c:v>
                </c:pt>
                <c:pt idx="73">
                  <c:v>37.86</c:v>
                </c:pt>
                <c:pt idx="74">
                  <c:v>36.049999999999997</c:v>
                </c:pt>
                <c:pt idx="75">
                  <c:v>30.3</c:v>
                </c:pt>
                <c:pt idx="76">
                  <c:v>33.35</c:v>
                </c:pt>
                <c:pt idx="77">
                  <c:v>30.7</c:v>
                </c:pt>
                <c:pt idx="78">
                  <c:v>30.05</c:v>
                </c:pt>
                <c:pt idx="79">
                  <c:v>31.2</c:v>
                </c:pt>
                <c:pt idx="80">
                  <c:v>33</c:v>
                </c:pt>
                <c:pt idx="81">
                  <c:v>30.58</c:v>
                </c:pt>
                <c:pt idx="82">
                  <c:v>32.130000000000003</c:v>
                </c:pt>
                <c:pt idx="83">
                  <c:v>38.18</c:v>
                </c:pt>
                <c:pt idx="84">
                  <c:v>52.6</c:v>
                </c:pt>
                <c:pt idx="85">
                  <c:v>47</c:v>
                </c:pt>
                <c:pt idx="86">
                  <c:v>59.23</c:v>
                </c:pt>
                <c:pt idx="87">
                  <c:v>68.8</c:v>
                </c:pt>
                <c:pt idx="88">
                  <c:v>81.25</c:v>
                </c:pt>
                <c:pt idx="89">
                  <c:v>66.45</c:v>
                </c:pt>
                <c:pt idx="90">
                  <c:v>52.4</c:v>
                </c:pt>
              </c:numCache>
            </c:numRef>
          </c:val>
          <c:smooth val="0"/>
          <c:extLst>
            <c:ext xmlns:c16="http://schemas.microsoft.com/office/drawing/2014/chart" uri="{C3380CC4-5D6E-409C-BE32-E72D297353CC}">
              <c16:uniqueId val="{00000008-D841-49D6-A977-4B7E1DB16D5A}"/>
            </c:ext>
          </c:extLst>
        </c:ser>
        <c:ser>
          <c:idx val="2"/>
          <c:order val="2"/>
          <c:tx>
            <c:strRef>
              <c:f>'Next Year Prices'!$V$1</c:f>
              <c:strCache>
                <c:ptCount val="1"/>
                <c:pt idx="0">
                  <c:v>2007 Power Forecast Price</c:v>
                </c:pt>
              </c:strCache>
            </c:strRef>
          </c:tx>
          <c:spPr>
            <a:ln w="50800">
              <a:solidFill>
                <a:schemeClr val="tx1"/>
              </a:solidFill>
              <a:prstDash val="sysDash"/>
            </a:ln>
          </c:spPr>
          <c:marker>
            <c:symbol val="none"/>
          </c:marker>
          <c:cat>
            <c:numRef>
              <c:f>'Next Year Prices'!$A$8:$A$98</c:f>
              <c:numCache>
                <c:formatCode>General</c:formatCode>
                <c:ptCount val="91"/>
                <c:pt idx="0" formatCode="0">
                  <c:v>2000</c:v>
                </c:pt>
                <c:pt idx="3" formatCode="0">
                  <c:v>2001</c:v>
                </c:pt>
                <c:pt idx="7" formatCode="0">
                  <c:v>2002</c:v>
                </c:pt>
                <c:pt idx="10" formatCode="0">
                  <c:v>2003</c:v>
                </c:pt>
                <c:pt idx="14" formatCode="0">
                  <c:v>2004</c:v>
                </c:pt>
                <c:pt idx="18" formatCode="0">
                  <c:v>2005</c:v>
                </c:pt>
                <c:pt idx="22" formatCode="0">
                  <c:v>2006</c:v>
                </c:pt>
                <c:pt idx="26" formatCode="0">
                  <c:v>2007</c:v>
                </c:pt>
                <c:pt idx="30" formatCode="0">
                  <c:v>2008</c:v>
                </c:pt>
                <c:pt idx="34" formatCode="0">
                  <c:v>2009</c:v>
                </c:pt>
                <c:pt idx="38">
                  <c:v>2010</c:v>
                </c:pt>
                <c:pt idx="42">
                  <c:v>2011</c:v>
                </c:pt>
                <c:pt idx="46">
                  <c:v>2012</c:v>
                </c:pt>
                <c:pt idx="50" formatCode="0">
                  <c:v>2013</c:v>
                </c:pt>
                <c:pt idx="54">
                  <c:v>2014</c:v>
                </c:pt>
                <c:pt idx="58">
                  <c:v>2015</c:v>
                </c:pt>
                <c:pt idx="62">
                  <c:v>2016</c:v>
                </c:pt>
                <c:pt idx="66">
                  <c:v>2017</c:v>
                </c:pt>
                <c:pt idx="70">
                  <c:v>2018</c:v>
                </c:pt>
                <c:pt idx="74">
                  <c:v>2019</c:v>
                </c:pt>
                <c:pt idx="78">
                  <c:v>2020</c:v>
                </c:pt>
                <c:pt idx="82">
                  <c:v>2021</c:v>
                </c:pt>
                <c:pt idx="86">
                  <c:v>2022</c:v>
                </c:pt>
                <c:pt idx="90">
                  <c:v>2023</c:v>
                </c:pt>
              </c:numCache>
            </c:numRef>
          </c:cat>
          <c:val>
            <c:numRef>
              <c:f>'Next Year Prices'!$V$8:$V$90</c:f>
              <c:numCache>
                <c:formatCode>General</c:formatCode>
                <c:ptCount val="83"/>
                <c:pt idx="30">
                  <c:v>70.75</c:v>
                </c:pt>
                <c:pt idx="31">
                  <c:v>70.75</c:v>
                </c:pt>
                <c:pt idx="32">
                  <c:v>70.75</c:v>
                </c:pt>
                <c:pt idx="33">
                  <c:v>70.75</c:v>
                </c:pt>
                <c:pt idx="34">
                  <c:v>77.47</c:v>
                </c:pt>
                <c:pt idx="35">
                  <c:v>77.47</c:v>
                </c:pt>
                <c:pt idx="36">
                  <c:v>77.47</c:v>
                </c:pt>
                <c:pt idx="37">
                  <c:v>77.47</c:v>
                </c:pt>
                <c:pt idx="38">
                  <c:v>77.959999999999994</c:v>
                </c:pt>
                <c:pt idx="39">
                  <c:v>77.959999999999994</c:v>
                </c:pt>
                <c:pt idx="40">
                  <c:v>77.959999999999994</c:v>
                </c:pt>
                <c:pt idx="41">
                  <c:v>77.959999999999994</c:v>
                </c:pt>
                <c:pt idx="42">
                  <c:v>81.59</c:v>
                </c:pt>
                <c:pt idx="43">
                  <c:v>81.59</c:v>
                </c:pt>
                <c:pt idx="44">
                  <c:v>81.59</c:v>
                </c:pt>
                <c:pt idx="45">
                  <c:v>81.59</c:v>
                </c:pt>
                <c:pt idx="46">
                  <c:v>87.89</c:v>
                </c:pt>
                <c:pt idx="47">
                  <c:v>87.89</c:v>
                </c:pt>
                <c:pt idx="48">
                  <c:v>87.89</c:v>
                </c:pt>
                <c:pt idx="49">
                  <c:v>87.89</c:v>
                </c:pt>
                <c:pt idx="50">
                  <c:v>92.45</c:v>
                </c:pt>
                <c:pt idx="51">
                  <c:v>92.45</c:v>
                </c:pt>
                <c:pt idx="52">
                  <c:v>92.45</c:v>
                </c:pt>
                <c:pt idx="53">
                  <c:v>92.45</c:v>
                </c:pt>
                <c:pt idx="54">
                  <c:v>95.74</c:v>
                </c:pt>
                <c:pt idx="55">
                  <c:v>95.74</c:v>
                </c:pt>
                <c:pt idx="56">
                  <c:v>95.74</c:v>
                </c:pt>
                <c:pt idx="57">
                  <c:v>95.74</c:v>
                </c:pt>
                <c:pt idx="58">
                  <c:v>104.14</c:v>
                </c:pt>
                <c:pt idx="59">
                  <c:v>104.14</c:v>
                </c:pt>
                <c:pt idx="60">
                  <c:v>104.14</c:v>
                </c:pt>
                <c:pt idx="61">
                  <c:v>104.14</c:v>
                </c:pt>
                <c:pt idx="62">
                  <c:v>111.39</c:v>
                </c:pt>
                <c:pt idx="63">
                  <c:v>111.39</c:v>
                </c:pt>
                <c:pt idx="64">
                  <c:v>111.39</c:v>
                </c:pt>
                <c:pt idx="65">
                  <c:v>111.39</c:v>
                </c:pt>
                <c:pt idx="66">
                  <c:v>114.3</c:v>
                </c:pt>
                <c:pt idx="67">
                  <c:v>114.3</c:v>
                </c:pt>
                <c:pt idx="68">
                  <c:v>114.3</c:v>
                </c:pt>
                <c:pt idx="69">
                  <c:v>114.3</c:v>
                </c:pt>
                <c:pt idx="70">
                  <c:v>116.52</c:v>
                </c:pt>
                <c:pt idx="71">
                  <c:v>116.52</c:v>
                </c:pt>
                <c:pt idx="72">
                  <c:v>116.52</c:v>
                </c:pt>
                <c:pt idx="73">
                  <c:v>116.52</c:v>
                </c:pt>
              </c:numCache>
            </c:numRef>
          </c:val>
          <c:smooth val="0"/>
          <c:extLst>
            <c:ext xmlns:c16="http://schemas.microsoft.com/office/drawing/2014/chart" uri="{C3380CC4-5D6E-409C-BE32-E72D297353CC}">
              <c16:uniqueId val="{00000009-D841-49D6-A977-4B7E1DB16D5A}"/>
            </c:ext>
          </c:extLst>
        </c:ser>
        <c:dLbls>
          <c:showLegendKey val="0"/>
          <c:showVal val="0"/>
          <c:showCatName val="0"/>
          <c:showSerName val="0"/>
          <c:showPercent val="0"/>
          <c:showBubbleSize val="0"/>
        </c:dLbls>
        <c:marker val="1"/>
        <c:smooth val="0"/>
        <c:axId val="727496048"/>
        <c:axId val="1"/>
      </c:lineChart>
      <c:lineChart>
        <c:grouping val="standard"/>
        <c:varyColors val="0"/>
        <c:ser>
          <c:idx val="1"/>
          <c:order val="1"/>
          <c:tx>
            <c:strRef>
              <c:f>'Next Year Prices'!$L$2</c:f>
              <c:strCache>
                <c:ptCount val="1"/>
                <c:pt idx="0">
                  <c:v>Natural Gas</c:v>
                </c:pt>
              </c:strCache>
            </c:strRef>
          </c:tx>
          <c:spPr>
            <a:ln w="50800">
              <a:solidFill>
                <a:srgbClr val="FF0000"/>
              </a:solidFill>
              <a:prstDash val="solid"/>
            </a:ln>
          </c:spPr>
          <c:marker>
            <c:symbol val="square"/>
            <c:size val="10"/>
            <c:spPr>
              <a:solidFill>
                <a:srgbClr val="FF0000"/>
              </a:solidFill>
              <a:ln>
                <a:solidFill>
                  <a:srgbClr val="FF0000"/>
                </a:solidFill>
                <a:prstDash val="solid"/>
              </a:ln>
            </c:spPr>
          </c:marker>
          <c:dPt>
            <c:idx val="35"/>
            <c:bubble3D val="0"/>
            <c:spPr>
              <a:ln w="50800">
                <a:solidFill>
                  <a:srgbClr val="FF0000"/>
                </a:solidFill>
                <a:prstDash val="solid"/>
              </a:ln>
            </c:spPr>
            <c:extLst>
              <c:ext xmlns:c16="http://schemas.microsoft.com/office/drawing/2014/chart" uri="{C3380CC4-5D6E-409C-BE32-E72D297353CC}">
                <c16:uniqueId val="{0000000B-D841-49D6-A977-4B7E1DB16D5A}"/>
              </c:ext>
            </c:extLst>
          </c:dPt>
          <c:dPt>
            <c:idx val="36"/>
            <c:bubble3D val="0"/>
            <c:spPr>
              <a:ln w="50800">
                <a:solidFill>
                  <a:srgbClr val="FF0000"/>
                </a:solidFill>
                <a:prstDash val="solid"/>
              </a:ln>
            </c:spPr>
            <c:extLst>
              <c:ext xmlns:c16="http://schemas.microsoft.com/office/drawing/2014/chart" uri="{C3380CC4-5D6E-409C-BE32-E72D297353CC}">
                <c16:uniqueId val="{0000000D-D841-49D6-A977-4B7E1DB16D5A}"/>
              </c:ext>
            </c:extLst>
          </c:dPt>
          <c:dPt>
            <c:idx val="37"/>
            <c:bubble3D val="0"/>
            <c:spPr>
              <a:ln w="50800">
                <a:solidFill>
                  <a:srgbClr val="FF0000"/>
                </a:solidFill>
                <a:prstDash val="solid"/>
              </a:ln>
            </c:spPr>
            <c:extLst>
              <c:ext xmlns:c16="http://schemas.microsoft.com/office/drawing/2014/chart" uri="{C3380CC4-5D6E-409C-BE32-E72D297353CC}">
                <c16:uniqueId val="{0000000F-D841-49D6-A977-4B7E1DB16D5A}"/>
              </c:ext>
            </c:extLst>
          </c:dPt>
          <c:dPt>
            <c:idx val="38"/>
            <c:bubble3D val="0"/>
            <c:spPr>
              <a:ln w="50800">
                <a:solidFill>
                  <a:srgbClr val="FF0000"/>
                </a:solidFill>
                <a:prstDash val="solid"/>
              </a:ln>
            </c:spPr>
            <c:extLst>
              <c:ext xmlns:c16="http://schemas.microsoft.com/office/drawing/2014/chart" uri="{C3380CC4-5D6E-409C-BE32-E72D297353CC}">
                <c16:uniqueId val="{00000011-D841-49D6-A977-4B7E1DB16D5A}"/>
              </c:ext>
            </c:extLst>
          </c:dPt>
          <c:cat>
            <c:numRef>
              <c:f>'Next Year Prices'!$A$8:$A$96</c:f>
              <c:numCache>
                <c:formatCode>General</c:formatCode>
                <c:ptCount val="89"/>
                <c:pt idx="0" formatCode="0">
                  <c:v>2000</c:v>
                </c:pt>
                <c:pt idx="3" formatCode="0">
                  <c:v>2001</c:v>
                </c:pt>
                <c:pt idx="7" formatCode="0">
                  <c:v>2002</c:v>
                </c:pt>
                <c:pt idx="10" formatCode="0">
                  <c:v>2003</c:v>
                </c:pt>
                <c:pt idx="14" formatCode="0">
                  <c:v>2004</c:v>
                </c:pt>
                <c:pt idx="18" formatCode="0">
                  <c:v>2005</c:v>
                </c:pt>
                <c:pt idx="22" formatCode="0">
                  <c:v>2006</c:v>
                </c:pt>
                <c:pt idx="26" formatCode="0">
                  <c:v>2007</c:v>
                </c:pt>
                <c:pt idx="30" formatCode="0">
                  <c:v>2008</c:v>
                </c:pt>
                <c:pt idx="34" formatCode="0">
                  <c:v>2009</c:v>
                </c:pt>
                <c:pt idx="38">
                  <c:v>2010</c:v>
                </c:pt>
                <c:pt idx="42">
                  <c:v>2011</c:v>
                </c:pt>
                <c:pt idx="46">
                  <c:v>2012</c:v>
                </c:pt>
                <c:pt idx="50" formatCode="0">
                  <c:v>2013</c:v>
                </c:pt>
                <c:pt idx="54">
                  <c:v>2014</c:v>
                </c:pt>
                <c:pt idx="58">
                  <c:v>2015</c:v>
                </c:pt>
                <c:pt idx="62">
                  <c:v>2016</c:v>
                </c:pt>
                <c:pt idx="66">
                  <c:v>2017</c:v>
                </c:pt>
                <c:pt idx="70">
                  <c:v>2018</c:v>
                </c:pt>
                <c:pt idx="74">
                  <c:v>2019</c:v>
                </c:pt>
                <c:pt idx="78">
                  <c:v>2020</c:v>
                </c:pt>
                <c:pt idx="82">
                  <c:v>2021</c:v>
                </c:pt>
                <c:pt idx="86">
                  <c:v>2022</c:v>
                </c:pt>
              </c:numCache>
            </c:numRef>
          </c:cat>
          <c:val>
            <c:numRef>
              <c:f>'Next Year Prices'!$C$8:$C$98</c:f>
              <c:numCache>
                <c:formatCode>General</c:formatCode>
                <c:ptCount val="91"/>
                <c:pt idx="0">
                  <c:v>4</c:v>
                </c:pt>
                <c:pt idx="1">
                  <c:v>5</c:v>
                </c:pt>
                <c:pt idx="2">
                  <c:v>6</c:v>
                </c:pt>
                <c:pt idx="3">
                  <c:v>5.5</c:v>
                </c:pt>
                <c:pt idx="4">
                  <c:v>3.5</c:v>
                </c:pt>
                <c:pt idx="5">
                  <c:v>3</c:v>
                </c:pt>
                <c:pt idx="6">
                  <c:v>2.5</c:v>
                </c:pt>
                <c:pt idx="7">
                  <c:v>3.75</c:v>
                </c:pt>
                <c:pt idx="8">
                  <c:v>3.75</c:v>
                </c:pt>
                <c:pt idx="9">
                  <c:v>4</c:v>
                </c:pt>
                <c:pt idx="10">
                  <c:v>5.5</c:v>
                </c:pt>
                <c:pt idx="11">
                  <c:v>6</c:v>
                </c:pt>
                <c:pt idx="12">
                  <c:v>5</c:v>
                </c:pt>
                <c:pt idx="13">
                  <c:v>5.5</c:v>
                </c:pt>
                <c:pt idx="14">
                  <c:v>5.5</c:v>
                </c:pt>
                <c:pt idx="15">
                  <c:v>6</c:v>
                </c:pt>
                <c:pt idx="16">
                  <c:v>6.25</c:v>
                </c:pt>
                <c:pt idx="17">
                  <c:v>7.25</c:v>
                </c:pt>
                <c:pt idx="18">
                  <c:v>6.75</c:v>
                </c:pt>
                <c:pt idx="19">
                  <c:v>7.5</c:v>
                </c:pt>
                <c:pt idx="20">
                  <c:v>8</c:v>
                </c:pt>
                <c:pt idx="21">
                  <c:v>9</c:v>
                </c:pt>
                <c:pt idx="22">
                  <c:v>9</c:v>
                </c:pt>
                <c:pt idx="23">
                  <c:v>8.3000000000000007</c:v>
                </c:pt>
                <c:pt idx="24">
                  <c:v>8.1080000000000005</c:v>
                </c:pt>
                <c:pt idx="25">
                  <c:v>8.2799999999999994</c:v>
                </c:pt>
                <c:pt idx="26">
                  <c:v>7.5</c:v>
                </c:pt>
                <c:pt idx="27">
                  <c:v>8.5</c:v>
                </c:pt>
                <c:pt idx="28">
                  <c:v>7.81</c:v>
                </c:pt>
                <c:pt idx="29">
                  <c:v>8</c:v>
                </c:pt>
                <c:pt idx="30">
                  <c:v>10.5</c:v>
                </c:pt>
                <c:pt idx="31">
                  <c:v>13.26</c:v>
                </c:pt>
                <c:pt idx="32">
                  <c:v>8</c:v>
                </c:pt>
                <c:pt idx="33">
                  <c:v>6.21</c:v>
                </c:pt>
                <c:pt idx="34">
                  <c:v>5.78</c:v>
                </c:pt>
                <c:pt idx="35">
                  <c:v>6.07</c:v>
                </c:pt>
                <c:pt idx="36">
                  <c:v>6</c:v>
                </c:pt>
                <c:pt idx="37">
                  <c:v>5.9130000000000003</c:v>
                </c:pt>
                <c:pt idx="38">
                  <c:v>5.4420000000000002</c:v>
                </c:pt>
                <c:pt idx="39">
                  <c:v>5.4130000000000003</c:v>
                </c:pt>
                <c:pt idx="40">
                  <c:v>4.4279999999999999</c:v>
                </c:pt>
                <c:pt idx="41">
                  <c:v>4.3310000000000004</c:v>
                </c:pt>
                <c:pt idx="42">
                  <c:v>5.0839999999999996</c:v>
                </c:pt>
                <c:pt idx="43">
                  <c:v>4.835</c:v>
                </c:pt>
                <c:pt idx="44">
                  <c:v>4.2409999999999997</c:v>
                </c:pt>
                <c:pt idx="45">
                  <c:v>3.3849999999999998</c:v>
                </c:pt>
                <c:pt idx="46">
                  <c:v>3.468</c:v>
                </c:pt>
                <c:pt idx="47">
                  <c:v>3.6</c:v>
                </c:pt>
                <c:pt idx="48">
                  <c:v>3.84</c:v>
                </c:pt>
                <c:pt idx="49">
                  <c:v>3.61</c:v>
                </c:pt>
                <c:pt idx="50">
                  <c:v>4.2329999999999997</c:v>
                </c:pt>
                <c:pt idx="51">
                  <c:v>4.05</c:v>
                </c:pt>
                <c:pt idx="52">
                  <c:v>3.859</c:v>
                </c:pt>
                <c:pt idx="53">
                  <c:v>4.1399999999999997</c:v>
                </c:pt>
                <c:pt idx="54">
                  <c:v>4.2750000000000004</c:v>
                </c:pt>
                <c:pt idx="55">
                  <c:v>4.2190000000000003</c:v>
                </c:pt>
                <c:pt idx="56">
                  <c:v>4</c:v>
                </c:pt>
                <c:pt idx="57">
                  <c:v>3.113</c:v>
                </c:pt>
                <c:pt idx="58">
                  <c:v>3.11</c:v>
                </c:pt>
                <c:pt idx="59">
                  <c:v>3.17</c:v>
                </c:pt>
                <c:pt idx="60">
                  <c:v>2.8050000000000002</c:v>
                </c:pt>
                <c:pt idx="61">
                  <c:v>2.48</c:v>
                </c:pt>
                <c:pt idx="62">
                  <c:v>2.78</c:v>
                </c:pt>
                <c:pt idx="63">
                  <c:v>3.18</c:v>
                </c:pt>
                <c:pt idx="64">
                  <c:v>3.0920000000000001</c:v>
                </c:pt>
                <c:pt idx="65">
                  <c:v>3.633</c:v>
                </c:pt>
                <c:pt idx="66">
                  <c:v>3.03</c:v>
                </c:pt>
                <c:pt idx="67">
                  <c:v>2.9929999999999999</c:v>
                </c:pt>
                <c:pt idx="68">
                  <c:v>3.02</c:v>
                </c:pt>
                <c:pt idx="69">
                  <c:v>2.83</c:v>
                </c:pt>
                <c:pt idx="70">
                  <c:v>2.79</c:v>
                </c:pt>
                <c:pt idx="71">
                  <c:v>2.8</c:v>
                </c:pt>
                <c:pt idx="72">
                  <c:v>2.78</c:v>
                </c:pt>
                <c:pt idx="73">
                  <c:v>2.8</c:v>
                </c:pt>
                <c:pt idx="74">
                  <c:v>2.74</c:v>
                </c:pt>
                <c:pt idx="75">
                  <c:v>2.5099999999999998</c:v>
                </c:pt>
                <c:pt idx="76">
                  <c:v>2.42</c:v>
                </c:pt>
                <c:pt idx="77">
                  <c:v>2.33</c:v>
                </c:pt>
                <c:pt idx="78">
                  <c:v>2.5</c:v>
                </c:pt>
                <c:pt idx="79">
                  <c:v>2.6</c:v>
                </c:pt>
                <c:pt idx="80">
                  <c:v>2.923</c:v>
                </c:pt>
                <c:pt idx="81">
                  <c:v>2.653</c:v>
                </c:pt>
                <c:pt idx="82">
                  <c:v>2.65</c:v>
                </c:pt>
                <c:pt idx="83">
                  <c:v>3.165</c:v>
                </c:pt>
                <c:pt idx="84">
                  <c:v>4.4029999999999996</c:v>
                </c:pt>
                <c:pt idx="85">
                  <c:v>3.7</c:v>
                </c:pt>
                <c:pt idx="86">
                  <c:v>4.5250000000000004</c:v>
                </c:pt>
                <c:pt idx="87">
                  <c:v>4.694</c:v>
                </c:pt>
                <c:pt idx="88">
                  <c:v>5.4359999999999999</c:v>
                </c:pt>
                <c:pt idx="89">
                  <c:v>4.2229999999999999</c:v>
                </c:pt>
                <c:pt idx="90">
                  <c:v>3.625</c:v>
                </c:pt>
              </c:numCache>
            </c:numRef>
          </c:val>
          <c:smooth val="0"/>
          <c:extLst>
            <c:ext xmlns:c16="http://schemas.microsoft.com/office/drawing/2014/chart" uri="{C3380CC4-5D6E-409C-BE32-E72D297353CC}">
              <c16:uniqueId val="{00000012-D841-49D6-A977-4B7E1DB16D5A}"/>
            </c:ext>
          </c:extLst>
        </c:ser>
        <c:dLbls>
          <c:showLegendKey val="0"/>
          <c:showVal val="0"/>
          <c:showCatName val="0"/>
          <c:showSerName val="0"/>
          <c:showPercent val="0"/>
          <c:showBubbleSize val="0"/>
        </c:dLbls>
        <c:marker val="1"/>
        <c:smooth val="0"/>
        <c:axId val="3"/>
        <c:axId val="4"/>
      </c:lineChart>
      <c:catAx>
        <c:axId val="727496048"/>
        <c:scaling>
          <c:orientation val="minMax"/>
        </c:scaling>
        <c:delete val="0"/>
        <c:axPos val="b"/>
        <c:numFmt formatCode="0" sourceLinked="0"/>
        <c:majorTickMark val="out"/>
        <c:minorTickMark val="none"/>
        <c:tickLblPos val="nextTo"/>
        <c:spPr>
          <a:ln w="3175">
            <a:solidFill>
              <a:srgbClr val="000000"/>
            </a:solidFill>
            <a:prstDash val="solid"/>
          </a:ln>
        </c:spPr>
        <c:txPr>
          <a:bodyPr rot="-2700000" vert="horz"/>
          <a:lstStyle/>
          <a:p>
            <a:pPr>
              <a:defRPr sz="1800" b="1" i="0" u="none" strike="noStrike" baseline="0">
                <a:solidFill>
                  <a:srgbClr val="000000"/>
                </a:solidFill>
                <a:latin typeface="Times New Roman"/>
                <a:ea typeface="Times New Roman"/>
                <a:cs typeface="Times New Roman"/>
              </a:defRPr>
            </a:pPr>
            <a:endParaRPr lang="en-US"/>
          </a:p>
        </c:txPr>
        <c:crossAx val="1"/>
        <c:crosses val="autoZero"/>
        <c:auto val="1"/>
        <c:lblAlgn val="ctr"/>
        <c:lblOffset val="100"/>
        <c:tickLblSkip val="1"/>
        <c:tickMarkSkip val="1"/>
        <c:noMultiLvlLbl val="0"/>
      </c:catAx>
      <c:valAx>
        <c:axId val="1"/>
        <c:scaling>
          <c:orientation val="minMax"/>
          <c:max val="120"/>
          <c:min val="20"/>
        </c:scaling>
        <c:delete val="0"/>
        <c:axPos val="l"/>
        <c:majorGridlines>
          <c:spPr>
            <a:ln w="3175">
              <a:solidFill>
                <a:srgbClr val="000000"/>
              </a:solidFill>
              <a:prstDash val="solid"/>
            </a:ln>
          </c:spPr>
        </c:majorGridlines>
        <c:title>
          <c:tx>
            <c:rich>
              <a:bodyPr/>
              <a:lstStyle/>
              <a:p>
                <a:pPr>
                  <a:defRPr sz="1950" b="1" i="0" u="none" strike="noStrike" baseline="0">
                    <a:solidFill>
                      <a:srgbClr val="000000"/>
                    </a:solidFill>
                    <a:latin typeface="Times New Roman"/>
                    <a:ea typeface="Times New Roman"/>
                    <a:cs typeface="Times New Roman"/>
                  </a:defRPr>
                </a:pPr>
                <a:r>
                  <a:rPr lang="en-US" dirty="0"/>
                  <a:t>Power Price / MWh</a:t>
                </a:r>
              </a:p>
            </c:rich>
          </c:tx>
          <c:layout>
            <c:manualLayout>
              <c:xMode val="edge"/>
              <c:yMode val="edge"/>
              <c:x val="5.5707011478497498E-3"/>
              <c:y val="0.34202970059551957"/>
            </c:manualLayout>
          </c:layout>
          <c:overlay val="0"/>
          <c:spPr>
            <a:solidFill>
              <a:sysClr val="window" lastClr="FFFFFF"/>
            </a:solid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775" b="1" i="0" u="none" strike="noStrike" baseline="0">
                <a:solidFill>
                  <a:srgbClr val="000000"/>
                </a:solidFill>
                <a:latin typeface="Arial"/>
                <a:ea typeface="Arial"/>
                <a:cs typeface="Arial"/>
              </a:defRPr>
            </a:pPr>
            <a:endParaRPr lang="en-US"/>
          </a:p>
        </c:txPr>
        <c:crossAx val="727496048"/>
        <c:crosses val="autoZero"/>
        <c:crossBetween val="between"/>
      </c:valAx>
      <c:catAx>
        <c:axId val="3"/>
        <c:scaling>
          <c:orientation val="minMax"/>
        </c:scaling>
        <c:delete val="1"/>
        <c:axPos val="b"/>
        <c:numFmt formatCode="0" sourceLinked="1"/>
        <c:majorTickMark val="out"/>
        <c:minorTickMark val="none"/>
        <c:tickLblPos val="nextTo"/>
        <c:crossAx val="4"/>
        <c:crosses val="autoZero"/>
        <c:auto val="1"/>
        <c:lblAlgn val="ctr"/>
        <c:lblOffset val="100"/>
        <c:noMultiLvlLbl val="0"/>
      </c:catAx>
      <c:valAx>
        <c:axId val="4"/>
        <c:scaling>
          <c:orientation val="minMax"/>
          <c:max val="14"/>
          <c:min val="2"/>
        </c:scaling>
        <c:delete val="0"/>
        <c:axPos val="r"/>
        <c:title>
          <c:tx>
            <c:rich>
              <a:bodyPr/>
              <a:lstStyle/>
              <a:p>
                <a:pPr>
                  <a:defRPr sz="1950" b="1" i="0" u="none" strike="noStrike" baseline="0">
                    <a:solidFill>
                      <a:srgbClr val="000000"/>
                    </a:solidFill>
                    <a:latin typeface="Times New Roman"/>
                    <a:ea typeface="Times New Roman"/>
                    <a:cs typeface="Times New Roman"/>
                  </a:defRPr>
                </a:pPr>
                <a:r>
                  <a:rPr lang="en-US" dirty="0"/>
                  <a:t>Gas Price / MMBtu</a:t>
                </a:r>
              </a:p>
            </c:rich>
          </c:tx>
          <c:layout>
            <c:manualLayout>
              <c:xMode val="edge"/>
              <c:yMode val="edge"/>
              <c:x val="0.94588657559004352"/>
              <c:y val="0.32036238290057084"/>
            </c:manualLayout>
          </c:layout>
          <c:overlay val="0"/>
          <c:spPr>
            <a:solidFill>
              <a:sysClr val="window" lastClr="FFFFFF"/>
            </a:solidFill>
            <a:ln w="25400">
              <a:noFill/>
            </a:ln>
          </c:spPr>
        </c:title>
        <c:numFmt formatCode="\$#,##0" sourceLinked="0"/>
        <c:majorTickMark val="cross"/>
        <c:minorTickMark val="none"/>
        <c:tickLblPos val="nextTo"/>
        <c:spPr>
          <a:ln w="3175">
            <a:solidFill>
              <a:srgbClr val="000000"/>
            </a:solidFill>
            <a:prstDash val="solid"/>
          </a:ln>
        </c:spPr>
        <c:txPr>
          <a:bodyPr rot="0" vert="horz"/>
          <a:lstStyle/>
          <a:p>
            <a:pPr>
              <a:defRPr sz="1775" b="1" i="0" u="none" strike="noStrike" baseline="0">
                <a:solidFill>
                  <a:srgbClr val="000000"/>
                </a:solidFill>
                <a:latin typeface="Arial"/>
                <a:ea typeface="Arial"/>
                <a:cs typeface="Arial"/>
              </a:defRPr>
            </a:pPr>
            <a:endParaRPr lang="en-US"/>
          </a:p>
        </c:txPr>
        <c:crossAx val="3"/>
        <c:crosses val="max"/>
        <c:crossBetween val="between"/>
      </c:valAx>
      <c:spPr>
        <a:solidFill>
          <a:schemeClr val="bg1"/>
        </a:solidFill>
        <a:ln w="12700">
          <a:solidFill>
            <a:srgbClr val="808080"/>
          </a:solidFill>
          <a:prstDash val="solid"/>
        </a:ln>
      </c:spPr>
    </c:plotArea>
    <c:legend>
      <c:legendPos val="r"/>
      <c:layout>
        <c:manualLayout>
          <c:xMode val="edge"/>
          <c:yMode val="edge"/>
          <c:x val="0.52405251104662764"/>
          <c:y val="0.42350011768674872"/>
          <c:w val="0.26250766448311608"/>
          <c:h val="0.10433458214138476"/>
        </c:manualLayout>
      </c:layout>
      <c:overlay val="0"/>
      <c:spPr>
        <a:solidFill>
          <a:schemeClr val="bg1"/>
        </a:solidFill>
        <a:ln w="3175">
          <a:solidFill>
            <a:srgbClr val="000000"/>
          </a:solidFill>
          <a:prstDash val="solid"/>
        </a:ln>
      </c:spPr>
      <c:txPr>
        <a:bodyPr/>
        <a:lstStyle/>
        <a:p>
          <a:pPr>
            <a:defRPr sz="1395" b="0" i="0" u="none" strike="noStrike" baseline="0">
              <a:solidFill>
                <a:srgbClr val="000000"/>
              </a:solidFill>
              <a:latin typeface="Times New Roman"/>
              <a:ea typeface="Times New Roman"/>
              <a:cs typeface="Times New Roman"/>
            </a:defRPr>
          </a:pPr>
          <a:endParaRPr lang="en-US"/>
        </a:p>
      </c:txPr>
    </c:legend>
    <c:plotVisOnly val="1"/>
    <c:dispBlanksAs val="gap"/>
    <c:showDLblsOverMax val="0"/>
  </c:chart>
  <c:spPr>
    <a:solidFill>
      <a:schemeClr val="bg1"/>
    </a:solidFill>
    <a:ln w="3175">
      <a:solidFill>
        <a:srgbClr val="000000"/>
      </a:solidFill>
      <a:prstDash val="solid"/>
    </a:ln>
  </c:spPr>
  <c:txPr>
    <a:bodyPr/>
    <a:lstStyle/>
    <a:p>
      <a:pPr>
        <a:defRPr sz="16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2010</a:t>
            </a:r>
          </a:p>
        </c:rich>
      </c:tx>
      <c:layout>
        <c:manualLayout>
          <c:xMode val="edge"/>
          <c:yMode val="edge"/>
          <c:x val="0.58187763713080165"/>
          <c:y val="9.086204470603385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418950795707498E-2"/>
          <c:y val="0.13314986036817011"/>
          <c:w val="0.54147994949998335"/>
          <c:h val="0.77735961098643735"/>
        </c:manualLayout>
      </c:layout>
      <c:pieChart>
        <c:varyColors val="1"/>
        <c:ser>
          <c:idx val="0"/>
          <c:order val="0"/>
          <c:tx>
            <c:strRef>
              <c:f>Sheet1!$B$121</c:f>
              <c:strCache>
                <c:ptCount val="1"/>
                <c:pt idx="0">
                  <c:v>2010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1F0-46F0-890D-32968518829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1F0-46F0-890D-32968518829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1F0-46F0-890D-32968518829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1F0-46F0-890D-32968518829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1F0-46F0-890D-32968518829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1F0-46F0-890D-32968518829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1F0-46F0-890D-32968518829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1F0-46F0-890D-32968518829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1F0-46F0-890D-329685188299}"/>
              </c:ext>
            </c:extLst>
          </c:dPt>
          <c:dLbls>
            <c:dLbl>
              <c:idx val="5"/>
              <c:layout>
                <c:manualLayout>
                  <c:x val="-5.1456194557958738E-2"/>
                  <c:y val="2.6285602539367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1F0-46F0-890D-32968518829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Sheet1!$A$122:$A$130</c:f>
              <c:strCache>
                <c:ptCount val="9"/>
                <c:pt idx="0">
                  <c:v>Gas</c:v>
                </c:pt>
                <c:pt idx="1">
                  <c:v>Nuclear</c:v>
                </c:pt>
                <c:pt idx="2">
                  <c:v>Coal</c:v>
                </c:pt>
                <c:pt idx="3">
                  <c:v>Wind</c:v>
                </c:pt>
                <c:pt idx="4">
                  <c:v>Hydro</c:v>
                </c:pt>
                <c:pt idx="5">
                  <c:v>Solar</c:v>
                </c:pt>
                <c:pt idx="6">
                  <c:v>Other Renewable</c:v>
                </c:pt>
                <c:pt idx="7">
                  <c:v>Oil</c:v>
                </c:pt>
                <c:pt idx="8">
                  <c:v>Other Renewable</c:v>
                </c:pt>
              </c:strCache>
            </c:strRef>
          </c:cat>
          <c:val>
            <c:numRef>
              <c:f>Sheet1!$B$122:$B$130</c:f>
              <c:numCache>
                <c:formatCode>0.0%</c:formatCode>
                <c:ptCount val="9"/>
                <c:pt idx="0">
                  <c:v>0.24</c:v>
                </c:pt>
                <c:pt idx="1">
                  <c:v>0.19400000000000001</c:v>
                </c:pt>
                <c:pt idx="2">
                  <c:v>0.45100000000000001</c:v>
                </c:pt>
                <c:pt idx="3">
                  <c:v>2.1999999999999999E-2</c:v>
                </c:pt>
                <c:pt idx="4">
                  <c:v>6.3E-2</c:v>
                </c:pt>
                <c:pt idx="5">
                  <c:v>0</c:v>
                </c:pt>
                <c:pt idx="6">
                  <c:v>2E-3</c:v>
                </c:pt>
                <c:pt idx="7">
                  <c:v>8.9999999999999993E-3</c:v>
                </c:pt>
                <c:pt idx="8">
                  <c:v>1E-3</c:v>
                </c:pt>
              </c:numCache>
            </c:numRef>
          </c:val>
          <c:extLst>
            <c:ext xmlns:c16="http://schemas.microsoft.com/office/drawing/2014/chart" uri="{C3380CC4-5D6E-409C-BE32-E72D297353CC}">
              <c16:uniqueId val="{00000012-E1F0-46F0-890D-329685188299}"/>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2020</a:t>
            </a:r>
          </a:p>
        </c:rich>
      </c:tx>
      <c:layout>
        <c:manualLayout>
          <c:xMode val="edge"/>
          <c:yMode val="edge"/>
          <c:x val="0.64106704254560776"/>
          <c:y val="0.1164579602061453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Sheet1!$D$121</c:f>
              <c:strCache>
                <c:ptCount val="1"/>
                <c:pt idx="0">
                  <c:v>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D4-48FD-9CF3-70F12CAE09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0D4-48FD-9CF3-70F12CAE09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0D4-48FD-9CF3-70F12CAE09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0D4-48FD-9CF3-70F12CAE099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0D4-48FD-9CF3-70F12CAE099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0D4-48FD-9CF3-70F12CAE099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0D4-48FD-9CF3-70F12CAE099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0D4-48FD-9CF3-70F12CAE099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0D4-48FD-9CF3-70F12CAE0992}"/>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Sheet1!$C$122:$C$130</c:f>
              <c:strCache>
                <c:ptCount val="9"/>
                <c:pt idx="0">
                  <c:v>Gas</c:v>
                </c:pt>
                <c:pt idx="1">
                  <c:v>Nuclear</c:v>
                </c:pt>
                <c:pt idx="2">
                  <c:v>Coal</c:v>
                </c:pt>
                <c:pt idx="3">
                  <c:v>Wind</c:v>
                </c:pt>
                <c:pt idx="4">
                  <c:v>Hydro</c:v>
                </c:pt>
                <c:pt idx="5">
                  <c:v>Solar</c:v>
                </c:pt>
                <c:pt idx="6">
                  <c:v>Other Renewable</c:v>
                </c:pt>
                <c:pt idx="7">
                  <c:v>Oil</c:v>
                </c:pt>
                <c:pt idx="8">
                  <c:v>Other Renewable</c:v>
                </c:pt>
              </c:strCache>
            </c:strRef>
          </c:cat>
          <c:val>
            <c:numRef>
              <c:f>Sheet1!$D$122:$D$130</c:f>
              <c:numCache>
                <c:formatCode>0.0%</c:formatCode>
                <c:ptCount val="9"/>
                <c:pt idx="0">
                  <c:v>0.40300000000000002</c:v>
                </c:pt>
                <c:pt idx="1">
                  <c:v>0.19700000000000001</c:v>
                </c:pt>
                <c:pt idx="2">
                  <c:v>0.193</c:v>
                </c:pt>
                <c:pt idx="3">
                  <c:v>8.4000000000000005E-2</c:v>
                </c:pt>
                <c:pt idx="4">
                  <c:v>7.0000000000000007E-2</c:v>
                </c:pt>
                <c:pt idx="5">
                  <c:v>2.1999999999999999E-2</c:v>
                </c:pt>
                <c:pt idx="6">
                  <c:v>1.7999999999999999E-2</c:v>
                </c:pt>
                <c:pt idx="7">
                  <c:v>4.0000000000000001E-3</c:v>
                </c:pt>
                <c:pt idx="8">
                  <c:v>3.0000000000000001E-3</c:v>
                </c:pt>
              </c:numCache>
            </c:numRef>
          </c:val>
          <c:extLst>
            <c:ext xmlns:c16="http://schemas.microsoft.com/office/drawing/2014/chart" uri="{C3380CC4-5D6E-409C-BE32-E72D297353CC}">
              <c16:uniqueId val="{00000012-B0D4-48FD-9CF3-70F12CAE099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dirty="0"/>
              <a:t>2019 US Net Generation by Energy Source</a:t>
            </a:r>
          </a:p>
        </c:rich>
      </c:tx>
      <c:layout>
        <c:manualLayout>
          <c:xMode val="edge"/>
          <c:yMode val="edge"/>
          <c:x val="0.17785310734463278"/>
          <c:y val="1.6733741615631377E-3"/>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1947069116360464E-2"/>
          <c:y val="0.24008111184897071"/>
          <c:w val="0.4856451577027448"/>
          <c:h val="0.69043528444486613"/>
        </c:manualLayout>
      </c:layout>
      <c:pieChart>
        <c:varyColors val="1"/>
        <c:dLbls>
          <c:showLegendKey val="0"/>
          <c:showVal val="0"/>
          <c:showCatName val="0"/>
          <c:showSerName val="0"/>
          <c:showPercent val="0"/>
          <c:showBubbleSize val="0"/>
          <c:showLeaderLines val="0"/>
        </c:dLbls>
        <c:firstSliceAng val="0"/>
      </c:pie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r>
              <a:rPr lang="en-US" sz="3000" baseline="0" dirty="0"/>
              <a:t>US Generation 2019</a:t>
            </a:r>
          </a:p>
        </c:rich>
      </c:tx>
      <c:layout>
        <c:manualLayout>
          <c:xMode val="edge"/>
          <c:yMode val="edge"/>
          <c:x val="0.43799300087489063"/>
          <c:y val="3.2407407407407406E-2"/>
        </c:manualLayout>
      </c:layout>
      <c:overlay val="0"/>
      <c:spPr>
        <a:noFill/>
        <a:ln>
          <a:noFill/>
        </a:ln>
        <a:effectLst/>
      </c:spPr>
      <c:txPr>
        <a:bodyPr rot="0" spcFirstLastPara="1" vertOverflow="ellipsis" vert="horz" wrap="square" anchor="ctr" anchorCtr="1"/>
        <a:lstStyle/>
        <a:p>
          <a:pPr>
            <a:defRPr sz="3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863954505686793E-2"/>
          <c:y val="0.19425634295713035"/>
          <c:w val="0.45880905511811021"/>
          <c:h val="0.7646817585301837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5731474190726158"/>
          <c:y val="0.20159485272674249"/>
          <c:w val="0.22601859142607175"/>
          <c:h val="0.7824117818606007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US Generation Capacity, 2022</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29265091863517"/>
          <c:y val="0.22203412073490814"/>
          <c:w val="0.42547572178477688"/>
          <c:h val="0.70912620297462814"/>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80087576552930884"/>
          <c:y val="0.14662911927675706"/>
          <c:w val="0.1824575678040245"/>
          <c:h val="0.7904917614464858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dirty="0"/>
              <a:t>US Generation Capacity,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3604475288046621E-2"/>
          <c:y val="0.22636498378879108"/>
          <c:w val="0.52434583388940781"/>
          <c:h val="0.727915392928824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011-4829-806C-57FFC11189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011-4829-806C-57FFC11189D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011-4829-806C-57FFC11189D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011-4829-806C-57FFC11189D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011-4829-806C-57FFC11189D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011-4829-806C-57FFC11189D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011-4829-806C-57FFC11189D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011-4829-806C-57FFC11189D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011-4829-806C-57FFC11189D9}"/>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Sheet1!$G$104:$G$112</c:f>
              <c:strCache>
                <c:ptCount val="9"/>
                <c:pt idx="0">
                  <c:v>Natural gas</c:v>
                </c:pt>
                <c:pt idx="1">
                  <c:v>Coal</c:v>
                </c:pt>
                <c:pt idx="2">
                  <c:v>Wind</c:v>
                </c:pt>
                <c:pt idx="3">
                  <c:v>Nuclear</c:v>
                </c:pt>
                <c:pt idx="4">
                  <c:v>Hydro</c:v>
                </c:pt>
                <c:pt idx="5">
                  <c:v>Solar</c:v>
                </c:pt>
                <c:pt idx="6">
                  <c:v>Fuel oil</c:v>
                </c:pt>
                <c:pt idx="7">
                  <c:v>Other renewable</c:v>
                </c:pt>
                <c:pt idx="8">
                  <c:v>Other</c:v>
                </c:pt>
              </c:strCache>
            </c:strRef>
          </c:cat>
          <c:val>
            <c:numRef>
              <c:f>Sheet1!$H$104:$H$112</c:f>
              <c:numCache>
                <c:formatCode>0.0%</c:formatCode>
                <c:ptCount val="9"/>
                <c:pt idx="0">
                  <c:v>0.45900000000000002</c:v>
                </c:pt>
                <c:pt idx="1">
                  <c:v>0.192</c:v>
                </c:pt>
                <c:pt idx="2">
                  <c:v>9.8000000000000004E-2</c:v>
                </c:pt>
                <c:pt idx="3">
                  <c:v>8.3000000000000004E-2</c:v>
                </c:pt>
                <c:pt idx="4">
                  <c:v>8.4000000000000005E-2</c:v>
                </c:pt>
                <c:pt idx="5">
                  <c:v>0.04</c:v>
                </c:pt>
                <c:pt idx="6">
                  <c:v>2.5999999999999999E-2</c:v>
                </c:pt>
                <c:pt idx="7">
                  <c:v>1.4999999999999999E-2</c:v>
                </c:pt>
                <c:pt idx="8">
                  <c:v>2E-3</c:v>
                </c:pt>
              </c:numCache>
            </c:numRef>
          </c:val>
          <c:extLst>
            <c:ext xmlns:c16="http://schemas.microsoft.com/office/drawing/2014/chart" uri="{C3380CC4-5D6E-409C-BE32-E72D297353CC}">
              <c16:uniqueId val="{00000012-C011-4829-806C-57FFC11189D9}"/>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80087576552930884"/>
          <c:y val="0.14662911927675706"/>
          <c:w val="0.1824575678040245"/>
          <c:h val="0.790491761446485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dirty="0"/>
              <a:t>2022 Water Usage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15F-48B2-AE97-FC123873F63C}"/>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715F-48B2-AE97-FC123873F63C}"/>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715F-48B2-AE97-FC123873F63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Sheet1!$A$45:$A$47</c:f>
              <c:strCache>
                <c:ptCount val="3"/>
                <c:pt idx="0">
                  <c:v>Residential</c:v>
                </c:pt>
                <c:pt idx="1">
                  <c:v>Commercial</c:v>
                </c:pt>
                <c:pt idx="2">
                  <c:v>Interdepartment/City</c:v>
                </c:pt>
              </c:strCache>
            </c:strRef>
          </c:cat>
          <c:val>
            <c:numRef>
              <c:f>Sheet1!$E$45:$E$47</c:f>
              <c:numCache>
                <c:formatCode>0%</c:formatCode>
                <c:ptCount val="3"/>
                <c:pt idx="0">
                  <c:v>0.3021421888288095</c:v>
                </c:pt>
                <c:pt idx="1">
                  <c:v>0.61170480489625134</c:v>
                </c:pt>
                <c:pt idx="2">
                  <c:v>8.6153006274939214E-2</c:v>
                </c:pt>
              </c:numCache>
            </c:numRef>
          </c:val>
          <c:extLst>
            <c:ext xmlns:c16="http://schemas.microsoft.com/office/drawing/2014/chart" uri="{C3380CC4-5D6E-409C-BE32-E72D297353CC}">
              <c16:uniqueId val="{00000006-715F-48B2-AE97-FC123873F63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789039190613992E-2"/>
          <c:y val="0.17353609444956802"/>
          <c:w val="0.4512510568454231"/>
          <c:h val="0.78970550970817877"/>
        </c:manualLayout>
      </c:layout>
      <c:pieChart>
        <c:varyColors val="1"/>
        <c:ser>
          <c:idx val="0"/>
          <c:order val="0"/>
          <c:dLbls>
            <c:numFmt formatCode="0.0%" sourceLinked="0"/>
            <c:spPr>
              <a:noFill/>
              <a:ln>
                <a:noFill/>
              </a:ln>
              <a:effectLst/>
            </c:spPr>
            <c:txPr>
              <a:bodyPr/>
              <a:lstStyle/>
              <a:p>
                <a:pPr>
                  <a:defRPr sz="1600" baseline="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'Monthly summary 2021'!$K$454:$K$461</c:f>
              <c:strCache>
                <c:ptCount val="8"/>
                <c:pt idx="0">
                  <c:v>Fremont Gas Project</c:v>
                </c:pt>
                <c:pt idx="1">
                  <c:v>Market  Purchases</c:v>
                </c:pt>
                <c:pt idx="2">
                  <c:v>Orrville Generation</c:v>
                </c:pt>
                <c:pt idx="3">
                  <c:v>Prairie State Project</c:v>
                </c:pt>
                <c:pt idx="4">
                  <c:v>Hydro Projects</c:v>
                </c:pt>
                <c:pt idx="5">
                  <c:v>Blue Creek Wind Project</c:v>
                </c:pt>
                <c:pt idx="6">
                  <c:v>Solar Projects</c:v>
                </c:pt>
                <c:pt idx="7">
                  <c:v>Diesels</c:v>
                </c:pt>
              </c:strCache>
            </c:strRef>
          </c:cat>
          <c:val>
            <c:numRef>
              <c:f>'Monthly summary 2022'!$M$454:$M$461</c:f>
              <c:numCache>
                <c:formatCode>0.0%</c:formatCode>
                <c:ptCount val="8"/>
                <c:pt idx="0">
                  <c:v>0.32782831106177651</c:v>
                </c:pt>
                <c:pt idx="1">
                  <c:v>0.3651870367363067</c:v>
                </c:pt>
                <c:pt idx="2">
                  <c:v>4.6721838476850637E-2</c:v>
                </c:pt>
                <c:pt idx="3">
                  <c:v>8.6536773952263904E-2</c:v>
                </c:pt>
                <c:pt idx="4">
                  <c:v>0.15237160857480297</c:v>
                </c:pt>
                <c:pt idx="5">
                  <c:v>7.0907470951600219E-3</c:v>
                </c:pt>
                <c:pt idx="6">
                  <c:v>1.2841095088478005E-2</c:v>
                </c:pt>
                <c:pt idx="7">
                  <c:v>5.5093372419639586E-4</c:v>
                </c:pt>
              </c:numCache>
            </c:numRef>
          </c:val>
          <c:extLst>
            <c:ext xmlns:c16="http://schemas.microsoft.com/office/drawing/2014/chart" uri="{C3380CC4-5D6E-409C-BE32-E72D297353CC}">
              <c16:uniqueId val="{00000000-0EB6-4340-9540-0828E0E3C5FB}"/>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7274226563849815"/>
          <c:y val="0.1507243007741895"/>
          <c:w val="0.31753971779168627"/>
          <c:h val="0.78589977328053662"/>
        </c:manualLayout>
      </c:layout>
      <c:overlay val="0"/>
      <c:txPr>
        <a:bodyPr/>
        <a:lstStyle/>
        <a:p>
          <a:pPr>
            <a:defRPr sz="1200"/>
          </a:pPr>
          <a:endParaRPr lang="en-US"/>
        </a:p>
      </c:txPr>
    </c:legend>
    <c:plotVisOnly val="1"/>
    <c:dispBlanksAs val="gap"/>
    <c:showDLblsOverMax val="0"/>
  </c:chart>
  <c:externalData r:id="rId1">
    <c:autoUpdate val="0"/>
  </c:externalData>
  <c:userShapes r:id="rId2"/>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Power Plant Capacity Factor (@ 58MW net)</a:t>
            </a:r>
            <a:br>
              <a:rPr lang="en-US" sz="2000" dirty="0"/>
            </a:br>
            <a:r>
              <a:rPr lang="en-US" sz="2000" dirty="0"/>
              <a:t>&amp; Retail Sales</a:t>
            </a:r>
          </a:p>
        </c:rich>
      </c:tx>
      <c:overlay val="0"/>
    </c:title>
    <c:autoTitleDeleted val="0"/>
    <c:plotArea>
      <c:layout/>
      <c:barChart>
        <c:barDir val="col"/>
        <c:grouping val="clustered"/>
        <c:varyColors val="0"/>
        <c:ser>
          <c:idx val="0"/>
          <c:order val="0"/>
          <c:tx>
            <c:v>Plant Capacity Factor</c:v>
          </c:tx>
          <c:invertIfNegative val="0"/>
          <c:cat>
            <c:strRef>
              <c:f>'[1]Monthly Summary 2018'!$A$292:$A$303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'Monthly summary 2022'!$P$292:$P$303</c:f>
              <c:numCache>
                <c:formatCode>0.0%</c:formatCode>
                <c:ptCount val="12"/>
                <c:pt idx="0">
                  <c:v>0.15119183351872451</c:v>
                </c:pt>
                <c:pt idx="1">
                  <c:v>2.7025862068965515E-2</c:v>
                </c:pt>
                <c:pt idx="2">
                  <c:v>1.5712829069336298E-2</c:v>
                </c:pt>
                <c:pt idx="3">
                  <c:v>0</c:v>
                </c:pt>
                <c:pt idx="4">
                  <c:v>2.4059139784946237E-2</c:v>
                </c:pt>
                <c:pt idx="5">
                  <c:v>8.6598303670745266E-2</c:v>
                </c:pt>
                <c:pt idx="6">
                  <c:v>7.012537078235076E-2</c:v>
                </c:pt>
                <c:pt idx="7">
                  <c:v>6.2280079718205421E-2</c:v>
                </c:pt>
                <c:pt idx="8">
                  <c:v>0</c:v>
                </c:pt>
                <c:pt idx="9">
                  <c:v>0</c:v>
                </c:pt>
                <c:pt idx="10">
                  <c:v>2.5249880268199233E-2</c:v>
                </c:pt>
                <c:pt idx="11">
                  <c:v>0.23698475157582499</c:v>
                </c:pt>
              </c:numCache>
            </c:numRef>
          </c:val>
          <c:extLst>
            <c:ext xmlns:c16="http://schemas.microsoft.com/office/drawing/2014/chart" uri="{C3380CC4-5D6E-409C-BE32-E72D297353CC}">
              <c16:uniqueId val="{00000000-F064-4DDF-B3B0-FA27E6640D31}"/>
            </c:ext>
          </c:extLst>
        </c:ser>
        <c:dLbls>
          <c:showLegendKey val="0"/>
          <c:showVal val="0"/>
          <c:showCatName val="0"/>
          <c:showSerName val="0"/>
          <c:showPercent val="0"/>
          <c:showBubbleSize val="0"/>
        </c:dLbls>
        <c:gapWidth val="150"/>
        <c:axId val="315265024"/>
        <c:axId val="315266560"/>
      </c:barChart>
      <c:lineChart>
        <c:grouping val="standard"/>
        <c:varyColors val="0"/>
        <c:ser>
          <c:idx val="1"/>
          <c:order val="1"/>
          <c:tx>
            <c:strRef>
              <c:f>'Monthly summary 2021'!$Q$290</c:f>
              <c:strCache>
                <c:ptCount val="1"/>
                <c:pt idx="0">
                  <c:v>Retail  Sales</c:v>
                </c:pt>
              </c:strCache>
            </c:strRef>
          </c:tx>
          <c:marker>
            <c:symbol val="none"/>
          </c:marker>
          <c:val>
            <c:numRef>
              <c:f>'Monthly summary 2022'!$Q$292:$Q$303</c:f>
              <c:numCache>
                <c:formatCode>#,##0</c:formatCode>
                <c:ptCount val="12"/>
                <c:pt idx="0">
                  <c:v>24572.064999999999</c:v>
                </c:pt>
                <c:pt idx="1">
                  <c:v>25853.68</c:v>
                </c:pt>
                <c:pt idx="2">
                  <c:v>23807.163</c:v>
                </c:pt>
                <c:pt idx="3">
                  <c:v>25422.596000000001</c:v>
                </c:pt>
                <c:pt idx="4">
                  <c:v>23006.918000000001</c:v>
                </c:pt>
                <c:pt idx="5">
                  <c:v>25355.817999999999</c:v>
                </c:pt>
                <c:pt idx="6">
                  <c:v>25583.873</c:v>
                </c:pt>
                <c:pt idx="7">
                  <c:v>27696.05</c:v>
                </c:pt>
                <c:pt idx="8">
                  <c:v>27318.82</c:v>
                </c:pt>
                <c:pt idx="9">
                  <c:v>24881.919999999998</c:v>
                </c:pt>
                <c:pt idx="10">
                  <c:v>22934.06</c:v>
                </c:pt>
                <c:pt idx="11">
                  <c:v>23985.792000000001</c:v>
                </c:pt>
              </c:numCache>
            </c:numRef>
          </c:val>
          <c:smooth val="0"/>
          <c:extLst>
            <c:ext xmlns:c16="http://schemas.microsoft.com/office/drawing/2014/chart" uri="{C3380CC4-5D6E-409C-BE32-E72D297353CC}">
              <c16:uniqueId val="{00000001-F064-4DDF-B3B0-FA27E6640D31}"/>
            </c:ext>
          </c:extLst>
        </c:ser>
        <c:ser>
          <c:idx val="2"/>
          <c:order val="2"/>
          <c:tx>
            <c:strRef>
              <c:f>'Monthly summary 2020'!$Q$290</c:f>
              <c:strCache>
                <c:ptCount val="1"/>
                <c:pt idx="0">
                  <c:v>Retail  Sales 2020</c:v>
                </c:pt>
              </c:strCache>
            </c:strRef>
          </c:tx>
          <c:marker>
            <c:symbol val="none"/>
          </c:marker>
          <c:val>
            <c:numRef>
              <c:f>'Energy balance 2022'!$Q$292:$Q$303</c:f>
              <c:numCache>
                <c:formatCode>General</c:formatCode>
                <c:ptCount val="12"/>
              </c:numCache>
            </c:numRef>
          </c:val>
          <c:smooth val="0"/>
          <c:extLst>
            <c:ext xmlns:c16="http://schemas.microsoft.com/office/drawing/2014/chart" uri="{C3380CC4-5D6E-409C-BE32-E72D297353CC}">
              <c16:uniqueId val="{00000002-F064-4DDF-B3B0-FA27E6640D31}"/>
            </c:ext>
          </c:extLst>
        </c:ser>
        <c:dLbls>
          <c:showLegendKey val="0"/>
          <c:showVal val="0"/>
          <c:showCatName val="0"/>
          <c:showSerName val="0"/>
          <c:showPercent val="0"/>
          <c:showBubbleSize val="0"/>
        </c:dLbls>
        <c:marker val="1"/>
        <c:smooth val="0"/>
        <c:axId val="653508880"/>
        <c:axId val="653514128"/>
      </c:lineChart>
      <c:catAx>
        <c:axId val="315265024"/>
        <c:scaling>
          <c:orientation val="minMax"/>
        </c:scaling>
        <c:delete val="0"/>
        <c:axPos val="b"/>
        <c:numFmt formatCode="General" sourceLinked="0"/>
        <c:majorTickMark val="out"/>
        <c:minorTickMark val="none"/>
        <c:tickLblPos val="nextTo"/>
        <c:crossAx val="315266560"/>
        <c:crosses val="autoZero"/>
        <c:auto val="1"/>
        <c:lblAlgn val="ctr"/>
        <c:lblOffset val="100"/>
        <c:noMultiLvlLbl val="0"/>
      </c:catAx>
      <c:valAx>
        <c:axId val="315266560"/>
        <c:scaling>
          <c:orientation val="minMax"/>
          <c:max val="1"/>
        </c:scaling>
        <c:delete val="0"/>
        <c:axPos val="l"/>
        <c:majorGridlines/>
        <c:numFmt formatCode="0%" sourceLinked="0"/>
        <c:majorTickMark val="out"/>
        <c:minorTickMark val="none"/>
        <c:tickLblPos val="nextTo"/>
        <c:crossAx val="315265024"/>
        <c:crosses val="autoZero"/>
        <c:crossBetween val="between"/>
      </c:valAx>
      <c:valAx>
        <c:axId val="653514128"/>
        <c:scaling>
          <c:orientation val="minMax"/>
        </c:scaling>
        <c:delete val="0"/>
        <c:axPos val="r"/>
        <c:numFmt formatCode="#,##0" sourceLinked="1"/>
        <c:majorTickMark val="out"/>
        <c:minorTickMark val="none"/>
        <c:tickLblPos val="nextTo"/>
        <c:crossAx val="653508880"/>
        <c:crosses val="max"/>
        <c:crossBetween val="between"/>
      </c:valAx>
      <c:catAx>
        <c:axId val="653508880"/>
        <c:scaling>
          <c:orientation val="minMax"/>
        </c:scaling>
        <c:delete val="1"/>
        <c:axPos val="b"/>
        <c:majorTickMark val="out"/>
        <c:minorTickMark val="none"/>
        <c:tickLblPos val="nextTo"/>
        <c:crossAx val="653514128"/>
        <c:crosses val="autoZero"/>
        <c:auto val="1"/>
        <c:lblAlgn val="ctr"/>
        <c:lblOffset val="100"/>
        <c:noMultiLvlLbl val="0"/>
      </c:catAx>
    </c:plotArea>
    <c:plotVisOnly val="1"/>
    <c:dispBlanksAs val="gap"/>
    <c:showDLblsOverMax val="0"/>
  </c:chart>
  <c:txPr>
    <a:bodyPr/>
    <a:lstStyle/>
    <a:p>
      <a:pPr>
        <a:defRPr sz="1200" baseline="0"/>
      </a:pPr>
      <a:endParaRPr lang="en-US"/>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sz="3600" dirty="0"/>
              <a:t>Ohio Generation Mix </a:t>
            </a:r>
          </a:p>
        </c:rich>
      </c:tx>
      <c:layout>
        <c:manualLayout>
          <c:xMode val="edge"/>
          <c:yMode val="edge"/>
          <c:x val="0.49510763360462295"/>
          <c:y val="2.3309167146789572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632752583783087E-2"/>
          <c:y val="0.20892596504705205"/>
          <c:w val="0.53298010542799801"/>
          <c:h val="0.77347112860892386"/>
        </c:manualLayout>
      </c:layout>
      <c:pie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1-8BA6-407A-ACB8-D46AAFDD0C3E}"/>
              </c:ext>
            </c:extLst>
          </c:dPt>
          <c:dPt>
            <c:idx val="1"/>
            <c:bubble3D val="0"/>
            <c:spPr>
              <a:solidFill>
                <a:schemeClr val="accent2"/>
              </a:solidFill>
              <a:ln>
                <a:noFill/>
              </a:ln>
              <a:effectLst/>
            </c:spPr>
            <c:extLst>
              <c:ext xmlns:c16="http://schemas.microsoft.com/office/drawing/2014/chart" uri="{C3380CC4-5D6E-409C-BE32-E72D297353CC}">
                <c16:uniqueId val="{00000003-8BA6-407A-ACB8-D46AAFDD0C3E}"/>
              </c:ext>
            </c:extLst>
          </c:dPt>
          <c:dPt>
            <c:idx val="2"/>
            <c:bubble3D val="0"/>
            <c:spPr>
              <a:solidFill>
                <a:schemeClr val="accent3"/>
              </a:solidFill>
              <a:ln>
                <a:noFill/>
              </a:ln>
              <a:effectLst/>
            </c:spPr>
            <c:extLst>
              <c:ext xmlns:c16="http://schemas.microsoft.com/office/drawing/2014/chart" uri="{C3380CC4-5D6E-409C-BE32-E72D297353CC}">
                <c16:uniqueId val="{00000005-8BA6-407A-ACB8-D46AAFDD0C3E}"/>
              </c:ext>
            </c:extLst>
          </c:dPt>
          <c:dPt>
            <c:idx val="3"/>
            <c:bubble3D val="0"/>
            <c:spPr>
              <a:solidFill>
                <a:schemeClr val="accent4"/>
              </a:solidFill>
              <a:ln>
                <a:noFill/>
              </a:ln>
              <a:effectLst/>
            </c:spPr>
            <c:extLst>
              <c:ext xmlns:c16="http://schemas.microsoft.com/office/drawing/2014/chart" uri="{C3380CC4-5D6E-409C-BE32-E72D297353CC}">
                <c16:uniqueId val="{00000007-8BA6-407A-ACB8-D46AAFDD0C3E}"/>
              </c:ext>
            </c:extLst>
          </c:dPt>
          <c:dPt>
            <c:idx val="4"/>
            <c:bubble3D val="0"/>
            <c:spPr>
              <a:solidFill>
                <a:schemeClr val="accent5"/>
              </a:solidFill>
              <a:ln>
                <a:noFill/>
              </a:ln>
              <a:effectLst/>
            </c:spPr>
            <c:extLst>
              <c:ext xmlns:c16="http://schemas.microsoft.com/office/drawing/2014/chart" uri="{C3380CC4-5D6E-409C-BE32-E72D297353CC}">
                <c16:uniqueId val="{00000009-8BA6-407A-ACB8-D46AAFDD0C3E}"/>
              </c:ext>
            </c:extLst>
          </c:dPt>
          <c:dPt>
            <c:idx val="5"/>
            <c:bubble3D val="0"/>
            <c:spPr>
              <a:solidFill>
                <a:schemeClr val="accent6"/>
              </a:solidFill>
              <a:ln>
                <a:noFill/>
              </a:ln>
              <a:effectLst/>
            </c:spPr>
            <c:extLst>
              <c:ext xmlns:c16="http://schemas.microsoft.com/office/drawing/2014/chart" uri="{C3380CC4-5D6E-409C-BE32-E72D297353CC}">
                <c16:uniqueId val="{0000000B-8BA6-407A-ACB8-D46AAFDD0C3E}"/>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8BA6-407A-ACB8-D46AAFDD0C3E}"/>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8BA6-407A-ACB8-D46AAFDD0C3E}"/>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A6-407A-ACB8-D46AAFDD0C3E}"/>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BA6-407A-ACB8-D46AAFDD0C3E}"/>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BA6-407A-ACB8-D46AAFDD0C3E}"/>
                </c:ext>
              </c:extLst>
            </c:dLbl>
            <c:dLbl>
              <c:idx val="3"/>
              <c:layout>
                <c:manualLayout>
                  <c:x val="-4.1154304241381619E-2"/>
                  <c:y val="1.231083157288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BA6-407A-ACB8-D46AAFDD0C3E}"/>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BA6-407A-ACB8-D46AAFDD0C3E}"/>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BA6-407A-ACB8-D46AAFDD0C3E}"/>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BA6-407A-ACB8-D46AAFDD0C3E}"/>
                </c:ext>
              </c:extLst>
            </c:dLbl>
            <c:dLbl>
              <c:idx val="7"/>
              <c:layout>
                <c:manualLayout>
                  <c:x val="3.7484615893601532E-2"/>
                  <c:y val="8.47833045259586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BA6-407A-ACB8-D46AAFDD0C3E}"/>
                </c:ext>
              </c:extLst>
            </c:dLbl>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Sheet1!$G$6:$G$13</c:f>
              <c:strCache>
                <c:ptCount val="8"/>
                <c:pt idx="0">
                  <c:v>Natural Gas</c:v>
                </c:pt>
                <c:pt idx="1">
                  <c:v>Coal</c:v>
                </c:pt>
                <c:pt idx="2">
                  <c:v>Nuclear</c:v>
                </c:pt>
                <c:pt idx="3">
                  <c:v>Wind</c:v>
                </c:pt>
                <c:pt idx="4">
                  <c:v>Biomass</c:v>
                </c:pt>
                <c:pt idx="5">
                  <c:v>Hydro</c:v>
                </c:pt>
                <c:pt idx="6">
                  <c:v>Solar</c:v>
                </c:pt>
                <c:pt idx="7">
                  <c:v>Petroleum &amp; Pet Coke</c:v>
                </c:pt>
              </c:strCache>
            </c:strRef>
          </c:cat>
          <c:val>
            <c:numRef>
              <c:f>Sheet1!$H$6:$H$13</c:f>
              <c:numCache>
                <c:formatCode>0.0%</c:formatCode>
                <c:ptCount val="8"/>
                <c:pt idx="0">
                  <c:v>0.50700000000000001</c:v>
                </c:pt>
                <c:pt idx="1">
                  <c:v>0.318</c:v>
                </c:pt>
                <c:pt idx="2">
                  <c:v>0.124</c:v>
                </c:pt>
                <c:pt idx="3">
                  <c:v>2.3E-2</c:v>
                </c:pt>
                <c:pt idx="4">
                  <c:v>4.0000000000000001E-3</c:v>
                </c:pt>
                <c:pt idx="5">
                  <c:v>4.0000000000000001E-3</c:v>
                </c:pt>
                <c:pt idx="6">
                  <c:v>7.0000000000000001E-3</c:v>
                </c:pt>
                <c:pt idx="7">
                  <c:v>8.0000000000000002E-3</c:v>
                </c:pt>
              </c:numCache>
            </c:numRef>
          </c:val>
          <c:extLst>
            <c:ext xmlns:c16="http://schemas.microsoft.com/office/drawing/2014/chart" uri="{C3380CC4-5D6E-409C-BE32-E72D297353CC}">
              <c16:uniqueId val="{00000010-8BA6-407A-ACB8-D46AAFDD0C3E}"/>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solidFill>
                  <a:sysClr val="windowText" lastClr="000000"/>
                </a:solidFill>
              </a:rPr>
              <a:t>System Sales, kWh's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spPr>
            <a:ln w="28575" cap="rnd">
              <a:solidFill>
                <a:schemeClr val="accent2"/>
              </a:solidFill>
              <a:round/>
            </a:ln>
            <a:effectLst/>
          </c:spPr>
          <c:marker>
            <c:symbol val="none"/>
          </c:marker>
          <c:cat>
            <c:numRef>
              <c:f>Summary!$A$21:$A$37</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Summary!$A$21:$A$36</c:f>
              <c:numCache>
                <c:formatCode>General</c:formatCode>
                <c:ptCount val="16"/>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numCache>
            </c:numRef>
          </c:val>
          <c:smooth val="0"/>
          <c:extLst>
            <c:ext xmlns:c16="http://schemas.microsoft.com/office/drawing/2014/chart" uri="{C3380CC4-5D6E-409C-BE32-E72D297353CC}">
              <c16:uniqueId val="{00000000-A99E-4FDB-A50F-9A622337C51E}"/>
            </c:ext>
          </c:extLst>
        </c:ser>
        <c:ser>
          <c:idx val="0"/>
          <c:order val="1"/>
          <c:spPr>
            <a:ln w="28575" cap="rnd">
              <a:solidFill>
                <a:schemeClr val="accent1"/>
              </a:solidFill>
              <a:round/>
            </a:ln>
            <a:effectLst/>
          </c:spPr>
          <c:marker>
            <c:symbol val="none"/>
          </c:marker>
          <c:cat>
            <c:numRef>
              <c:f>Summary!$A$21:$A$37</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Summary!$F$21:$F$36</c:f>
              <c:numCache>
                <c:formatCode>#,##0</c:formatCode>
                <c:ptCount val="16"/>
                <c:pt idx="0">
                  <c:v>279600960</c:v>
                </c:pt>
                <c:pt idx="1">
                  <c:v>290580827</c:v>
                </c:pt>
                <c:pt idx="2">
                  <c:v>292033597</c:v>
                </c:pt>
                <c:pt idx="3">
                  <c:v>266176943</c:v>
                </c:pt>
                <c:pt idx="4">
                  <c:v>294780929</c:v>
                </c:pt>
                <c:pt idx="5">
                  <c:v>292712248</c:v>
                </c:pt>
                <c:pt idx="6">
                  <c:v>300336556</c:v>
                </c:pt>
                <c:pt idx="7">
                  <c:v>299679897</c:v>
                </c:pt>
                <c:pt idx="8">
                  <c:v>304744546</c:v>
                </c:pt>
                <c:pt idx="9">
                  <c:v>305864502</c:v>
                </c:pt>
                <c:pt idx="10">
                  <c:v>293906749</c:v>
                </c:pt>
                <c:pt idx="11">
                  <c:v>301934557</c:v>
                </c:pt>
                <c:pt idx="12">
                  <c:v>308915539</c:v>
                </c:pt>
                <c:pt idx="13">
                  <c:v>302403253</c:v>
                </c:pt>
                <c:pt idx="14">
                  <c:v>285158261</c:v>
                </c:pt>
                <c:pt idx="15">
                  <c:v>296744018</c:v>
                </c:pt>
              </c:numCache>
            </c:numRef>
          </c:val>
          <c:smooth val="0"/>
          <c:extLst>
            <c:ext xmlns:c16="http://schemas.microsoft.com/office/drawing/2014/chart" uri="{C3380CC4-5D6E-409C-BE32-E72D297353CC}">
              <c16:uniqueId val="{00000001-A99E-4FDB-A50F-9A622337C51E}"/>
            </c:ext>
          </c:extLst>
        </c:ser>
        <c:ser>
          <c:idx val="2"/>
          <c:order val="2"/>
          <c:spPr>
            <a:ln w="28575" cap="rnd">
              <a:solidFill>
                <a:schemeClr val="accent3"/>
              </a:solidFill>
              <a:round/>
            </a:ln>
            <a:effectLst/>
          </c:spPr>
          <c:marker>
            <c:symbol val="none"/>
          </c:marker>
          <c:cat>
            <c:numRef>
              <c:f>Summary!$A$21:$A$37</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Summary!$F$21:$F$37</c:f>
              <c:numCache>
                <c:formatCode>#,##0</c:formatCode>
                <c:ptCount val="17"/>
                <c:pt idx="0">
                  <c:v>279600960</c:v>
                </c:pt>
                <c:pt idx="1">
                  <c:v>290580827</c:v>
                </c:pt>
                <c:pt idx="2">
                  <c:v>292033597</c:v>
                </c:pt>
                <c:pt idx="3">
                  <c:v>266176943</c:v>
                </c:pt>
                <c:pt idx="4">
                  <c:v>294780929</c:v>
                </c:pt>
                <c:pt idx="5">
                  <c:v>292712248</c:v>
                </c:pt>
                <c:pt idx="6">
                  <c:v>300336556</c:v>
                </c:pt>
                <c:pt idx="7">
                  <c:v>299679897</c:v>
                </c:pt>
                <c:pt idx="8">
                  <c:v>304744546</c:v>
                </c:pt>
                <c:pt idx="9">
                  <c:v>305864502</c:v>
                </c:pt>
                <c:pt idx="10">
                  <c:v>293906749</c:v>
                </c:pt>
                <c:pt idx="11">
                  <c:v>301934557</c:v>
                </c:pt>
                <c:pt idx="12">
                  <c:v>308915539</c:v>
                </c:pt>
                <c:pt idx="13">
                  <c:v>302403253</c:v>
                </c:pt>
                <c:pt idx="14">
                  <c:v>285158261</c:v>
                </c:pt>
                <c:pt idx="15">
                  <c:v>296744018</c:v>
                </c:pt>
                <c:pt idx="16">
                  <c:v>300418755</c:v>
                </c:pt>
              </c:numCache>
            </c:numRef>
          </c:val>
          <c:smooth val="0"/>
          <c:extLst>
            <c:ext xmlns:c16="http://schemas.microsoft.com/office/drawing/2014/chart" uri="{C3380CC4-5D6E-409C-BE32-E72D297353CC}">
              <c16:uniqueId val="{00000002-A99E-4FDB-A50F-9A622337C51E}"/>
            </c:ext>
          </c:extLst>
        </c:ser>
        <c:ser>
          <c:idx val="3"/>
          <c:order val="3"/>
          <c:spPr>
            <a:ln w="28575" cap="rnd">
              <a:solidFill>
                <a:schemeClr val="accent4"/>
              </a:solidFill>
              <a:round/>
            </a:ln>
            <a:effectLst/>
          </c:spPr>
          <c:marker>
            <c:symbol val="none"/>
          </c:marker>
          <c:cat>
            <c:numRef>
              <c:f>Summary!$A$21:$A$37</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Summary!$A$21:$A$37</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val>
          <c:smooth val="0"/>
          <c:extLst>
            <c:ext xmlns:c16="http://schemas.microsoft.com/office/drawing/2014/chart" uri="{C3380CC4-5D6E-409C-BE32-E72D297353CC}">
              <c16:uniqueId val="{00000003-A99E-4FDB-A50F-9A622337C51E}"/>
            </c:ext>
          </c:extLst>
        </c:ser>
        <c:dLbls>
          <c:showLegendKey val="0"/>
          <c:showVal val="0"/>
          <c:showCatName val="0"/>
          <c:showSerName val="0"/>
          <c:showPercent val="0"/>
          <c:showBubbleSize val="0"/>
        </c:dLbls>
        <c:smooth val="0"/>
        <c:axId val="458827112"/>
        <c:axId val="458818256"/>
      </c:lineChart>
      <c:catAx>
        <c:axId val="458827112"/>
        <c:scaling>
          <c:orientation val="minMax"/>
        </c:scaling>
        <c:delete val="0"/>
        <c:axPos val="b"/>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58818256"/>
        <c:crosses val="autoZero"/>
        <c:auto val="1"/>
        <c:lblAlgn val="ctr"/>
        <c:lblOffset val="100"/>
        <c:noMultiLvlLbl val="0"/>
      </c:catAx>
      <c:valAx>
        <c:axId val="458818256"/>
        <c:scaling>
          <c:orientation val="minMax"/>
          <c:min val="2400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827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t>Top Wastewater Customers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'Sewer Usage '!$A$100:$A$119</c:f>
              <c:strCache>
                <c:ptCount val="20"/>
                <c:pt idx="0">
                  <c:v>Smuckers</c:v>
                </c:pt>
                <c:pt idx="1">
                  <c:v>Smith Foods</c:v>
                </c:pt>
                <c:pt idx="2">
                  <c:v>Bekaert</c:v>
                </c:pt>
                <c:pt idx="3">
                  <c:v>Will Burt</c:v>
                </c:pt>
                <c:pt idx="4">
                  <c:v>Venture Products</c:v>
                </c:pt>
                <c:pt idx="5">
                  <c:v>Gerber Farm</c:v>
                </c:pt>
                <c:pt idx="6">
                  <c:v>Quality Castings</c:v>
                </c:pt>
                <c:pt idx="7">
                  <c:v>Aultman Hospital</c:v>
                </c:pt>
                <c:pt idx="8">
                  <c:v>Orrvilon</c:v>
                </c:pt>
                <c:pt idx="9">
                  <c:v>Scotts</c:v>
                </c:pt>
                <c:pt idx="10">
                  <c:v>Buehlers</c:v>
                </c:pt>
                <c:pt idx="11">
                  <c:v>Morgan Corp</c:v>
                </c:pt>
                <c:pt idx="12">
                  <c:v>Wayne College</c:v>
                </c:pt>
                <c:pt idx="13">
                  <c:v>Refcotec</c:v>
                </c:pt>
                <c:pt idx="14">
                  <c:v>Purina</c:v>
                </c:pt>
                <c:pt idx="15">
                  <c:v>Ferro</c:v>
                </c:pt>
                <c:pt idx="16">
                  <c:v>Power Plant</c:v>
                </c:pt>
                <c:pt idx="17">
                  <c:v>Moog</c:v>
                </c:pt>
                <c:pt idx="18">
                  <c:v>Animal Supply</c:v>
                </c:pt>
                <c:pt idx="19">
                  <c:v>Nucor</c:v>
                </c:pt>
              </c:strCache>
            </c:strRef>
          </c:cat>
          <c:val>
            <c:numRef>
              <c:f>'Sewer Usage '!$B$100:$B$119</c:f>
              <c:numCache>
                <c:formatCode>#,##0</c:formatCode>
                <c:ptCount val="20"/>
                <c:pt idx="0">
                  <c:v>17514300</c:v>
                </c:pt>
                <c:pt idx="1">
                  <c:v>5842334</c:v>
                </c:pt>
                <c:pt idx="2">
                  <c:v>2768623</c:v>
                </c:pt>
                <c:pt idx="3">
                  <c:v>700700</c:v>
                </c:pt>
                <c:pt idx="4">
                  <c:v>435300</c:v>
                </c:pt>
                <c:pt idx="5">
                  <c:v>267900</c:v>
                </c:pt>
                <c:pt idx="6">
                  <c:v>257400</c:v>
                </c:pt>
                <c:pt idx="7">
                  <c:v>237400</c:v>
                </c:pt>
                <c:pt idx="8">
                  <c:v>204700</c:v>
                </c:pt>
                <c:pt idx="9">
                  <c:v>148100</c:v>
                </c:pt>
                <c:pt idx="10">
                  <c:v>136000</c:v>
                </c:pt>
                <c:pt idx="11">
                  <c:v>87700</c:v>
                </c:pt>
                <c:pt idx="12">
                  <c:v>74800</c:v>
                </c:pt>
                <c:pt idx="13">
                  <c:v>74000</c:v>
                </c:pt>
                <c:pt idx="14">
                  <c:v>60000</c:v>
                </c:pt>
                <c:pt idx="15">
                  <c:v>40600</c:v>
                </c:pt>
                <c:pt idx="16">
                  <c:v>39000</c:v>
                </c:pt>
                <c:pt idx="17">
                  <c:v>33400</c:v>
                </c:pt>
                <c:pt idx="18">
                  <c:v>17700</c:v>
                </c:pt>
                <c:pt idx="19">
                  <c:v>5600</c:v>
                </c:pt>
              </c:numCache>
            </c:numRef>
          </c:val>
          <c:extLst>
            <c:ext xmlns:c16="http://schemas.microsoft.com/office/drawing/2014/chart" uri="{C3380CC4-5D6E-409C-BE32-E72D297353CC}">
              <c16:uniqueId val="{00000000-C588-4175-A1C5-07052DEEE334}"/>
            </c:ext>
          </c:extLst>
        </c:ser>
        <c:dLbls>
          <c:showLegendKey val="0"/>
          <c:showVal val="0"/>
          <c:showCatName val="0"/>
          <c:showSerName val="0"/>
          <c:showPercent val="0"/>
          <c:showBubbleSize val="0"/>
        </c:dLbls>
        <c:gapWidth val="219"/>
        <c:overlap val="-27"/>
        <c:axId val="472047512"/>
        <c:axId val="472048496"/>
      </c:barChart>
      <c:catAx>
        <c:axId val="472047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2048496"/>
        <c:crosses val="autoZero"/>
        <c:auto val="1"/>
        <c:lblAlgn val="ctr"/>
        <c:lblOffset val="100"/>
        <c:noMultiLvlLbl val="0"/>
      </c:catAx>
      <c:valAx>
        <c:axId val="472048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2047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t>Top Water Customers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'Water Usage'!$A$106:$A$125</c:f>
              <c:strCache>
                <c:ptCount val="20"/>
                <c:pt idx="0">
                  <c:v>Smuckers</c:v>
                </c:pt>
                <c:pt idx="1">
                  <c:v>Smith Foods</c:v>
                </c:pt>
                <c:pt idx="2">
                  <c:v>Quality Castings</c:v>
                </c:pt>
                <c:pt idx="3">
                  <c:v>Bekaert</c:v>
                </c:pt>
                <c:pt idx="4">
                  <c:v>Will Burt</c:v>
                </c:pt>
                <c:pt idx="5">
                  <c:v>Venture Products</c:v>
                </c:pt>
                <c:pt idx="6">
                  <c:v>Gerber Farm</c:v>
                </c:pt>
                <c:pt idx="7">
                  <c:v>Aultman Hospital</c:v>
                </c:pt>
                <c:pt idx="8">
                  <c:v>Orrvilon</c:v>
                </c:pt>
                <c:pt idx="9">
                  <c:v>Scotts</c:v>
                </c:pt>
                <c:pt idx="10">
                  <c:v>Buehlers</c:v>
                </c:pt>
                <c:pt idx="11">
                  <c:v>Morgan Corp</c:v>
                </c:pt>
                <c:pt idx="12">
                  <c:v>Wayne College</c:v>
                </c:pt>
                <c:pt idx="13">
                  <c:v>Refcotec</c:v>
                </c:pt>
                <c:pt idx="14">
                  <c:v>Purina</c:v>
                </c:pt>
                <c:pt idx="15">
                  <c:v>Ferro</c:v>
                </c:pt>
                <c:pt idx="16">
                  <c:v>Power Plant</c:v>
                </c:pt>
                <c:pt idx="17">
                  <c:v>Moog</c:v>
                </c:pt>
                <c:pt idx="18">
                  <c:v>Animal Supply</c:v>
                </c:pt>
                <c:pt idx="19">
                  <c:v>Nucor</c:v>
                </c:pt>
              </c:strCache>
            </c:strRef>
          </c:cat>
          <c:val>
            <c:numRef>
              <c:f>'Water Usage'!$B$106:$B$125</c:f>
              <c:numCache>
                <c:formatCode>#,##0</c:formatCode>
                <c:ptCount val="20"/>
                <c:pt idx="0">
                  <c:v>18065800</c:v>
                </c:pt>
                <c:pt idx="1">
                  <c:v>6671600</c:v>
                </c:pt>
                <c:pt idx="2">
                  <c:v>4012600</c:v>
                </c:pt>
                <c:pt idx="3">
                  <c:v>2710100</c:v>
                </c:pt>
                <c:pt idx="4">
                  <c:v>713100</c:v>
                </c:pt>
                <c:pt idx="5">
                  <c:v>435300</c:v>
                </c:pt>
                <c:pt idx="6">
                  <c:v>267900</c:v>
                </c:pt>
                <c:pt idx="7">
                  <c:v>237400</c:v>
                </c:pt>
                <c:pt idx="8">
                  <c:v>204700</c:v>
                </c:pt>
                <c:pt idx="9">
                  <c:v>147900</c:v>
                </c:pt>
                <c:pt idx="10">
                  <c:v>136000</c:v>
                </c:pt>
                <c:pt idx="11">
                  <c:v>87700</c:v>
                </c:pt>
                <c:pt idx="12">
                  <c:v>74800</c:v>
                </c:pt>
                <c:pt idx="13">
                  <c:v>74000</c:v>
                </c:pt>
                <c:pt idx="14">
                  <c:v>60000</c:v>
                </c:pt>
                <c:pt idx="15">
                  <c:v>40600</c:v>
                </c:pt>
                <c:pt idx="16">
                  <c:v>39000</c:v>
                </c:pt>
                <c:pt idx="17">
                  <c:v>33400</c:v>
                </c:pt>
                <c:pt idx="18">
                  <c:v>17700</c:v>
                </c:pt>
                <c:pt idx="19">
                  <c:v>5600</c:v>
                </c:pt>
              </c:numCache>
            </c:numRef>
          </c:val>
          <c:extLst>
            <c:ext xmlns:c16="http://schemas.microsoft.com/office/drawing/2014/chart" uri="{C3380CC4-5D6E-409C-BE32-E72D297353CC}">
              <c16:uniqueId val="{00000000-CA35-4C18-B631-1EE8C55E3BB8}"/>
            </c:ext>
          </c:extLst>
        </c:ser>
        <c:dLbls>
          <c:showLegendKey val="0"/>
          <c:showVal val="0"/>
          <c:showCatName val="0"/>
          <c:showSerName val="0"/>
          <c:showPercent val="0"/>
          <c:showBubbleSize val="0"/>
        </c:dLbls>
        <c:gapWidth val="219"/>
        <c:overlap val="-27"/>
        <c:axId val="477720016"/>
        <c:axId val="477718048"/>
      </c:barChart>
      <c:catAx>
        <c:axId val="477720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7718048"/>
        <c:crosses val="autoZero"/>
        <c:auto val="1"/>
        <c:lblAlgn val="ctr"/>
        <c:lblOffset val="100"/>
        <c:noMultiLvlLbl val="0"/>
      </c:catAx>
      <c:valAx>
        <c:axId val="477718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77720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aseline="0" dirty="0"/>
              <a:t>CO2 Emissions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651934812496266"/>
          <c:y val="0.17171296296296298"/>
          <c:w val="0.85311488237883304"/>
          <c:h val="0.72088764946048411"/>
        </c:manualLayout>
      </c:layout>
      <c:lineChart>
        <c:grouping val="standard"/>
        <c:varyColors val="0"/>
        <c:ser>
          <c:idx val="0"/>
          <c:order val="0"/>
          <c:spPr>
            <a:ln w="28575" cap="rnd">
              <a:solidFill>
                <a:schemeClr val="accent1"/>
              </a:solidFill>
              <a:round/>
            </a:ln>
            <a:effectLst/>
          </c:spPr>
          <c:marker>
            <c:symbol val="none"/>
          </c:marker>
          <c:cat>
            <c:numRef>
              <c:f>'2022 Totals'!$Q$13:$Q$25</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'2022 Totals'!$R$13:$R$25</c:f>
              <c:numCache>
                <c:formatCode>#,##0.00</c:formatCode>
                <c:ptCount val="13"/>
                <c:pt idx="0">
                  <c:v>483398.41000000003</c:v>
                </c:pt>
                <c:pt idx="1">
                  <c:v>440825.31</c:v>
                </c:pt>
                <c:pt idx="2">
                  <c:v>305017.08406618406</c:v>
                </c:pt>
                <c:pt idx="3">
                  <c:v>302172.85764802806</c:v>
                </c:pt>
                <c:pt idx="4">
                  <c:v>371098.82013064798</c:v>
                </c:pt>
                <c:pt idx="5">
                  <c:v>309004.43728076795</c:v>
                </c:pt>
                <c:pt idx="6">
                  <c:v>267765.67566258664</c:v>
                </c:pt>
                <c:pt idx="7">
                  <c:v>82876.337371240006</c:v>
                </c:pt>
                <c:pt idx="8">
                  <c:v>36167.449000000001</c:v>
                </c:pt>
                <c:pt idx="9">
                  <c:v>22345.65</c:v>
                </c:pt>
                <c:pt idx="10">
                  <c:v>38765.21</c:v>
                </c:pt>
                <c:pt idx="11">
                  <c:v>35370.69</c:v>
                </c:pt>
                <c:pt idx="12">
                  <c:v>44421.601930423494</c:v>
                </c:pt>
              </c:numCache>
            </c:numRef>
          </c:val>
          <c:smooth val="0"/>
          <c:extLst>
            <c:ext xmlns:c16="http://schemas.microsoft.com/office/drawing/2014/chart" uri="{C3380CC4-5D6E-409C-BE32-E72D297353CC}">
              <c16:uniqueId val="{00000000-FFE1-4AFB-AE5B-F608F2F681EA}"/>
            </c:ext>
          </c:extLst>
        </c:ser>
        <c:dLbls>
          <c:showLegendKey val="0"/>
          <c:showVal val="0"/>
          <c:showCatName val="0"/>
          <c:showSerName val="0"/>
          <c:showPercent val="0"/>
          <c:showBubbleSize val="0"/>
        </c:dLbls>
        <c:smooth val="0"/>
        <c:axId val="345659648"/>
        <c:axId val="166883328"/>
      </c:lineChart>
      <c:catAx>
        <c:axId val="34565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6883328"/>
        <c:crosses val="autoZero"/>
        <c:auto val="1"/>
        <c:lblAlgn val="ctr"/>
        <c:lblOffset val="100"/>
        <c:noMultiLvlLbl val="0"/>
      </c:catAx>
      <c:valAx>
        <c:axId val="1668833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5659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aseline="0"/>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336920384951878"/>
          <c:y val="0.10889575202001373"/>
          <c:w val="0.46770625546806638"/>
          <c:h val="0.60026437589547565"/>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2000" b="1" dirty="0"/>
              <a:t>2015</a:t>
            </a:r>
          </a:p>
        </c:rich>
      </c:tx>
      <c:layout>
        <c:manualLayout>
          <c:xMode val="edge"/>
          <c:yMode val="edge"/>
          <c:x val="0.68408730158730158"/>
          <c:y val="9.391674508001522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948031496062992"/>
          <c:y val="0.11602590536418225"/>
          <c:w val="0.47881714785651786"/>
          <c:h val="0.61452450923561419"/>
        </c:manualLayout>
      </c:layout>
      <c:pieChart>
        <c:varyColors val="1"/>
        <c:ser>
          <c:idx val="0"/>
          <c:order val="0"/>
          <c:tx>
            <c:strRef>
              <c:f>Sheet1!$C$3</c:f>
              <c:strCache>
                <c:ptCount val="1"/>
                <c:pt idx="0">
                  <c:v>2016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82-4C3C-A130-2660A86EDA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82-4C3C-A130-2660A86EDA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82-4C3C-A130-2660A86EDA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82-4C3C-A130-2660A86EDA0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282-4C3C-A130-2660A86EDA0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282-4C3C-A130-2660A86EDA0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282-4C3C-A130-2660A86EDA0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Sheet1!$C$4:$C$10</c:f>
              <c:numCache>
                <c:formatCode>0</c:formatCode>
                <c:ptCount val="7"/>
                <c:pt idx="0">
                  <c:v>42.7</c:v>
                </c:pt>
                <c:pt idx="1">
                  <c:v>20.8</c:v>
                </c:pt>
                <c:pt idx="2">
                  <c:v>16.8</c:v>
                </c:pt>
                <c:pt idx="3">
                  <c:v>9.1</c:v>
                </c:pt>
                <c:pt idx="4">
                  <c:v>9.5</c:v>
                </c:pt>
                <c:pt idx="5">
                  <c:v>1.2</c:v>
                </c:pt>
                <c:pt idx="6">
                  <c:v>0</c:v>
                </c:pt>
              </c:numCache>
            </c:numRef>
          </c:val>
          <c:extLst>
            <c:ext xmlns:c16="http://schemas.microsoft.com/office/drawing/2014/chart" uri="{C3380CC4-5D6E-409C-BE32-E72D297353CC}">
              <c16:uniqueId val="{0000000E-C282-4C3C-A130-2660A86EDA0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4.xml.rels><?xml version="1.0" encoding="UTF-8" standalone="yes"?>
<Relationships xmlns="http://schemas.openxmlformats.org/package/2006/relationships"><Relationship Id="rId1" Type="http://schemas.openxmlformats.org/officeDocument/2006/relationships/image" Target="../media/image29.png"/></Relationships>
</file>

<file path=ppt/drawings/drawing1.xml><?xml version="1.0" encoding="utf-8"?>
<c:userShapes xmlns:c="http://schemas.openxmlformats.org/drawingml/2006/chart">
  <cdr:relSizeAnchor xmlns:cdr="http://schemas.openxmlformats.org/drawingml/2006/chartDrawing">
    <cdr:from>
      <cdr:x>0.04167</cdr:x>
      <cdr:y>0.07246</cdr:y>
    </cdr:from>
    <cdr:to>
      <cdr:x>0.13745</cdr:x>
      <cdr:y>0.16621</cdr:y>
    </cdr:to>
    <cdr:sp macro="" textlink="">
      <cdr:nvSpPr>
        <cdr:cNvPr id="2" name="TextBox 1">
          <a:extLst xmlns:a="http://schemas.openxmlformats.org/drawingml/2006/main">
            <a:ext uri="{FF2B5EF4-FFF2-40B4-BE49-F238E27FC236}">
              <a16:creationId xmlns:a16="http://schemas.microsoft.com/office/drawing/2014/main" id="{3CE1DB36-1527-4B10-ADF7-B27EAD18792B}"/>
            </a:ext>
          </a:extLst>
        </cdr:cNvPr>
        <cdr:cNvSpPr txBox="1"/>
      </cdr:nvSpPr>
      <cdr:spPr>
        <a:xfrm xmlns:a="http://schemas.openxmlformats.org/drawingml/2006/main">
          <a:off x="381000" y="381000"/>
          <a:ext cx="875813" cy="4929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Tons</a:t>
          </a:r>
        </a:p>
      </cdr:txBody>
    </cdr:sp>
  </cdr:relSizeAnchor>
</c:userShapes>
</file>

<file path=ppt/drawings/drawing10.xml><?xml version="1.0" encoding="utf-8"?>
<c:userShapes xmlns:c="http://schemas.openxmlformats.org/drawingml/2006/chart">
  <cdr:relSizeAnchor xmlns:cdr="http://schemas.openxmlformats.org/drawingml/2006/chartDrawing">
    <cdr:from>
      <cdr:x>0.19603</cdr:x>
      <cdr:y>0.0141</cdr:y>
    </cdr:from>
    <cdr:to>
      <cdr:x>0.85692</cdr:x>
      <cdr:y>0.10376</cdr:y>
    </cdr:to>
    <cdr:sp macro="" textlink="">
      <cdr:nvSpPr>
        <cdr:cNvPr id="2" name="TextBox 1"/>
        <cdr:cNvSpPr txBox="1"/>
      </cdr:nvSpPr>
      <cdr:spPr>
        <a:xfrm xmlns:a="http://schemas.openxmlformats.org/drawingml/2006/main">
          <a:off x="1982858" y="55698"/>
          <a:ext cx="6684892" cy="3542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800" dirty="0">
              <a:effectLst/>
              <a:latin typeface="+mn-lt"/>
              <a:ea typeface="+mn-ea"/>
              <a:cs typeface="+mn-cs"/>
            </a:rPr>
            <a:t>Resource Capacity Factors (red) &amp; Percent of Energy Delivered (blue)</a:t>
          </a:r>
          <a:endParaRPr lang="en-US" sz="1800" dirty="0">
            <a:effectLst/>
          </a:endParaRPr>
        </a:p>
        <a:p xmlns:a="http://schemas.openxmlformats.org/drawingml/2006/main">
          <a:endParaRPr lang="en-US" sz="1100" dirty="0"/>
        </a:p>
      </cdr:txBody>
    </cdr:sp>
  </cdr:relSizeAnchor>
  <cdr:relSizeAnchor xmlns:cdr="http://schemas.openxmlformats.org/drawingml/2006/chartDrawing">
    <cdr:from>
      <cdr:x>0.5302</cdr:x>
      <cdr:y>0.70919</cdr:y>
    </cdr:from>
    <cdr:to>
      <cdr:x>0.72349</cdr:x>
      <cdr:y>1</cdr:y>
    </cdr:to>
    <cdr:sp macro="" textlink="">
      <cdr:nvSpPr>
        <cdr:cNvPr id="3" name="TextBox 2"/>
        <cdr:cNvSpPr txBox="1"/>
      </cdr:nvSpPr>
      <cdr:spPr>
        <a:xfrm xmlns:a="http://schemas.openxmlformats.org/drawingml/2006/main">
          <a:off x="2508251" y="222991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0.47925</cdr:x>
      <cdr:y>0.87991</cdr:y>
    </cdr:from>
    <cdr:to>
      <cdr:x>0.62033</cdr:x>
      <cdr:y>0.96701</cdr:y>
    </cdr:to>
    <cdr:sp macro="" textlink="">
      <cdr:nvSpPr>
        <cdr:cNvPr id="4" name="TextBox 3"/>
        <cdr:cNvSpPr txBox="1"/>
      </cdr:nvSpPr>
      <cdr:spPr>
        <a:xfrm xmlns:a="http://schemas.openxmlformats.org/drawingml/2006/main">
          <a:off x="2444752" y="2822577"/>
          <a:ext cx="719666" cy="2793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0.27921</cdr:x>
      <cdr:y>0.76717</cdr:y>
    </cdr:from>
    <cdr:to>
      <cdr:x>0.34933</cdr:x>
      <cdr:y>0.84765</cdr:y>
    </cdr:to>
    <cdr:sp macro="" textlink="">
      <cdr:nvSpPr>
        <cdr:cNvPr id="5" name="TextBox 4"/>
        <cdr:cNvSpPr txBox="1"/>
      </cdr:nvSpPr>
      <cdr:spPr>
        <a:xfrm xmlns:a="http://schemas.openxmlformats.org/drawingml/2006/main">
          <a:off x="2370668" y="3177646"/>
          <a:ext cx="595312" cy="333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0.08767</cdr:x>
      <cdr:y>0.29394</cdr:y>
    </cdr:from>
    <cdr:to>
      <cdr:x>0.13731</cdr:x>
      <cdr:y>0.38232</cdr:y>
    </cdr:to>
    <cdr:sp macro="" textlink="">
      <cdr:nvSpPr>
        <cdr:cNvPr id="6" name="TextBox 5">
          <a:extLst xmlns:a="http://schemas.openxmlformats.org/drawingml/2006/main">
            <a:ext uri="{FF2B5EF4-FFF2-40B4-BE49-F238E27FC236}">
              <a16:creationId xmlns:a16="http://schemas.microsoft.com/office/drawing/2014/main" id="{50630397-9CFC-489F-964A-FDCA0BE05BCC}"/>
            </a:ext>
          </a:extLst>
        </cdr:cNvPr>
        <cdr:cNvSpPr txBox="1"/>
      </cdr:nvSpPr>
      <cdr:spPr>
        <a:xfrm xmlns:a="http://schemas.openxmlformats.org/drawingml/2006/main">
          <a:off x="878417" y="1161519"/>
          <a:ext cx="497417" cy="3492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0.2197</cdr:x>
      <cdr:y>0.14664</cdr:y>
    </cdr:from>
    <cdr:to>
      <cdr:x>0.27251</cdr:x>
      <cdr:y>0.22431</cdr:y>
    </cdr:to>
    <cdr:sp macro="" textlink="">
      <cdr:nvSpPr>
        <cdr:cNvPr id="7" name="TextBox 6">
          <a:extLst xmlns:a="http://schemas.openxmlformats.org/drawingml/2006/main">
            <a:ext uri="{FF2B5EF4-FFF2-40B4-BE49-F238E27FC236}">
              <a16:creationId xmlns:a16="http://schemas.microsoft.com/office/drawing/2014/main" id="{01B6AC3A-9B5F-41D9-A003-ABCB42E11CA7}"/>
            </a:ext>
          </a:extLst>
        </cdr:cNvPr>
        <cdr:cNvSpPr txBox="1"/>
      </cdr:nvSpPr>
      <cdr:spPr>
        <a:xfrm xmlns:a="http://schemas.openxmlformats.org/drawingml/2006/main">
          <a:off x="2201333" y="579436"/>
          <a:ext cx="529167" cy="3069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0.26406</cdr:x>
      <cdr:y>0.74657</cdr:y>
    </cdr:from>
    <cdr:to>
      <cdr:x>0.31793</cdr:x>
      <cdr:y>0.82692</cdr:y>
    </cdr:to>
    <cdr:sp macro="" textlink="">
      <cdr:nvSpPr>
        <cdr:cNvPr id="8" name="TextBox 7">
          <a:extLst xmlns:a="http://schemas.openxmlformats.org/drawingml/2006/main">
            <a:ext uri="{FF2B5EF4-FFF2-40B4-BE49-F238E27FC236}">
              <a16:creationId xmlns:a16="http://schemas.microsoft.com/office/drawing/2014/main" id="{F6CF8766-20B0-4BFD-B065-C54D8BEFE991}"/>
            </a:ext>
          </a:extLst>
        </cdr:cNvPr>
        <cdr:cNvSpPr txBox="1"/>
      </cdr:nvSpPr>
      <cdr:spPr>
        <a:xfrm xmlns:a="http://schemas.openxmlformats.org/drawingml/2006/main">
          <a:off x="2645834" y="2950102"/>
          <a:ext cx="539750" cy="3175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0.39187</cdr:x>
      <cdr:y>0.14396</cdr:y>
    </cdr:from>
    <cdr:to>
      <cdr:x>0.43729</cdr:x>
      <cdr:y>0.20824</cdr:y>
    </cdr:to>
    <cdr:sp macro="" textlink="">
      <cdr:nvSpPr>
        <cdr:cNvPr id="9" name="TextBox 8">
          <a:extLst xmlns:a="http://schemas.openxmlformats.org/drawingml/2006/main">
            <a:ext uri="{FF2B5EF4-FFF2-40B4-BE49-F238E27FC236}">
              <a16:creationId xmlns:a16="http://schemas.microsoft.com/office/drawing/2014/main" id="{858C57F3-D33A-4A6E-900B-5FB97DDF90D5}"/>
            </a:ext>
          </a:extLst>
        </cdr:cNvPr>
        <cdr:cNvSpPr txBox="1"/>
      </cdr:nvSpPr>
      <cdr:spPr>
        <a:xfrm xmlns:a="http://schemas.openxmlformats.org/drawingml/2006/main">
          <a:off x="3926417" y="568853"/>
          <a:ext cx="455083" cy="254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0.43729</cdr:x>
      <cdr:y>0.48142</cdr:y>
    </cdr:from>
    <cdr:to>
      <cdr:x>0.48587</cdr:x>
      <cdr:y>0.54838</cdr:y>
    </cdr:to>
    <cdr:sp macro="" textlink="">
      <cdr:nvSpPr>
        <cdr:cNvPr id="10" name="TextBox 9">
          <a:extLst xmlns:a="http://schemas.openxmlformats.org/drawingml/2006/main">
            <a:ext uri="{FF2B5EF4-FFF2-40B4-BE49-F238E27FC236}">
              <a16:creationId xmlns:a16="http://schemas.microsoft.com/office/drawing/2014/main" id="{CF2BC0DB-80B1-4FAA-9D19-790642BAED9E}"/>
            </a:ext>
          </a:extLst>
        </cdr:cNvPr>
        <cdr:cNvSpPr txBox="1"/>
      </cdr:nvSpPr>
      <cdr:spPr>
        <a:xfrm xmlns:a="http://schemas.openxmlformats.org/drawingml/2006/main">
          <a:off x="4381500" y="1902352"/>
          <a:ext cx="486834" cy="2645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0.52812</cdr:x>
      <cdr:y>0.43321</cdr:y>
    </cdr:from>
    <cdr:to>
      <cdr:x>0.56826</cdr:x>
      <cdr:y>0.50552</cdr:y>
    </cdr:to>
    <cdr:sp macro="" textlink="">
      <cdr:nvSpPr>
        <cdr:cNvPr id="11" name="TextBox 10">
          <a:extLst xmlns:a="http://schemas.openxmlformats.org/drawingml/2006/main">
            <a:ext uri="{FF2B5EF4-FFF2-40B4-BE49-F238E27FC236}">
              <a16:creationId xmlns:a16="http://schemas.microsoft.com/office/drawing/2014/main" id="{DBB72540-2FC7-4D98-A913-5EC1AD935A4B}"/>
            </a:ext>
          </a:extLst>
        </cdr:cNvPr>
        <cdr:cNvSpPr txBox="1"/>
      </cdr:nvSpPr>
      <cdr:spPr>
        <a:xfrm xmlns:a="http://schemas.openxmlformats.org/drawingml/2006/main">
          <a:off x="5291667" y="1711853"/>
          <a:ext cx="402167"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0.61896</cdr:x>
      <cdr:y>0.53766</cdr:y>
    </cdr:from>
    <cdr:to>
      <cdr:x>0.65065</cdr:x>
      <cdr:y>0.61533</cdr:y>
    </cdr:to>
    <cdr:sp macro="" textlink="">
      <cdr:nvSpPr>
        <cdr:cNvPr id="12" name="TextBox 11">
          <a:extLst xmlns:a="http://schemas.openxmlformats.org/drawingml/2006/main">
            <a:ext uri="{FF2B5EF4-FFF2-40B4-BE49-F238E27FC236}">
              <a16:creationId xmlns:a16="http://schemas.microsoft.com/office/drawing/2014/main" id="{E04BC541-B2E3-4EB3-A04B-571947E4CE9D}"/>
            </a:ext>
          </a:extLst>
        </cdr:cNvPr>
        <cdr:cNvSpPr txBox="1"/>
      </cdr:nvSpPr>
      <cdr:spPr>
        <a:xfrm xmlns:a="http://schemas.openxmlformats.org/drawingml/2006/main">
          <a:off x="6201833" y="2124603"/>
          <a:ext cx="317500" cy="3069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0.70768</cdr:x>
      <cdr:y>0.2002</cdr:y>
    </cdr:from>
    <cdr:to>
      <cdr:x>0.73937</cdr:x>
      <cdr:y>0.27519</cdr:y>
    </cdr:to>
    <cdr:sp macro="" textlink="">
      <cdr:nvSpPr>
        <cdr:cNvPr id="13" name="TextBox 12">
          <a:extLst xmlns:a="http://schemas.openxmlformats.org/drawingml/2006/main">
            <a:ext uri="{FF2B5EF4-FFF2-40B4-BE49-F238E27FC236}">
              <a16:creationId xmlns:a16="http://schemas.microsoft.com/office/drawing/2014/main" id="{B2C2919D-7709-429B-A319-24D4CD972AB4}"/>
            </a:ext>
          </a:extLst>
        </cdr:cNvPr>
        <cdr:cNvSpPr txBox="1"/>
      </cdr:nvSpPr>
      <cdr:spPr>
        <a:xfrm xmlns:a="http://schemas.openxmlformats.org/drawingml/2006/main">
          <a:off x="7090834" y="791102"/>
          <a:ext cx="317500" cy="2963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0.79007</cdr:x>
      <cdr:y>0.56712</cdr:y>
    </cdr:from>
    <cdr:to>
      <cdr:x>0.84711</cdr:x>
      <cdr:y>0.63944</cdr:y>
    </cdr:to>
    <cdr:sp macro="" textlink="">
      <cdr:nvSpPr>
        <cdr:cNvPr id="14" name="TextBox 13">
          <a:extLst xmlns:a="http://schemas.openxmlformats.org/drawingml/2006/main">
            <a:ext uri="{FF2B5EF4-FFF2-40B4-BE49-F238E27FC236}">
              <a16:creationId xmlns:a16="http://schemas.microsoft.com/office/drawing/2014/main" id="{8D6DF425-248D-456F-95F3-9B18F9C493D9}"/>
            </a:ext>
          </a:extLst>
        </cdr:cNvPr>
        <cdr:cNvSpPr txBox="1"/>
      </cdr:nvSpPr>
      <cdr:spPr>
        <a:xfrm xmlns:a="http://schemas.openxmlformats.org/drawingml/2006/main">
          <a:off x="7916333" y="2241019"/>
          <a:ext cx="571500"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0.8788</cdr:x>
      <cdr:y>0.70639</cdr:y>
    </cdr:from>
    <cdr:to>
      <cdr:x>0.93689</cdr:x>
      <cdr:y>0.77871</cdr:y>
    </cdr:to>
    <cdr:sp macro="" textlink="">
      <cdr:nvSpPr>
        <cdr:cNvPr id="15" name="TextBox 14">
          <a:extLst xmlns:a="http://schemas.openxmlformats.org/drawingml/2006/main">
            <a:ext uri="{FF2B5EF4-FFF2-40B4-BE49-F238E27FC236}">
              <a16:creationId xmlns:a16="http://schemas.microsoft.com/office/drawing/2014/main" id="{D3C0542D-9FE8-4F4C-8FA4-7C1B54AD12C5}"/>
            </a:ext>
          </a:extLst>
        </cdr:cNvPr>
        <cdr:cNvSpPr txBox="1"/>
      </cdr:nvSpPr>
      <cdr:spPr>
        <a:xfrm xmlns:a="http://schemas.openxmlformats.org/drawingml/2006/main">
          <a:off x="8805333" y="2791353"/>
          <a:ext cx="582083"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0.0136</cdr:x>
      <cdr:y>0.36357</cdr:y>
    </cdr:from>
    <cdr:to>
      <cdr:x>0.04081</cdr:x>
      <cdr:y>0.6314</cdr:y>
    </cdr:to>
    <cdr:sp macro="" textlink="">
      <cdr:nvSpPr>
        <cdr:cNvPr id="16" name="TextBox 15">
          <a:extLst xmlns:a="http://schemas.openxmlformats.org/drawingml/2006/main">
            <a:ext uri="{FF2B5EF4-FFF2-40B4-BE49-F238E27FC236}">
              <a16:creationId xmlns:a16="http://schemas.microsoft.com/office/drawing/2014/main" id="{416B7AD4-CC35-4E7B-B009-81D3EB3048CC}"/>
            </a:ext>
          </a:extLst>
        </cdr:cNvPr>
        <cdr:cNvSpPr txBox="1"/>
      </cdr:nvSpPr>
      <cdr:spPr>
        <a:xfrm xmlns:a="http://schemas.openxmlformats.org/drawingml/2006/main" rot="16200000">
          <a:off x="-253997" y="1828268"/>
          <a:ext cx="1058334" cy="2751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Capacity Factor</a:t>
          </a:r>
        </a:p>
      </cdr:txBody>
    </cdr:sp>
  </cdr:relSizeAnchor>
</c:userShapes>
</file>

<file path=ppt/drawings/drawing11.xml><?xml version="1.0" encoding="utf-8"?>
<c:userShapes xmlns:c="http://schemas.openxmlformats.org/drawingml/2006/chart">
  <cdr:relSizeAnchor xmlns:cdr="http://schemas.openxmlformats.org/drawingml/2006/chartDrawing">
    <cdr:from>
      <cdr:x>0.76713</cdr:x>
      <cdr:y>0.39221</cdr:y>
    </cdr:from>
    <cdr:to>
      <cdr:x>0.8338</cdr:x>
      <cdr:y>0.56883</cdr:y>
    </cdr:to>
    <cdr:sp macro="" textlink="">
      <cdr:nvSpPr>
        <cdr:cNvPr id="2" name="Rectangle 1">
          <a:extLst xmlns:a="http://schemas.openxmlformats.org/drawingml/2006/main">
            <a:ext uri="{FF2B5EF4-FFF2-40B4-BE49-F238E27FC236}">
              <a16:creationId xmlns:a16="http://schemas.microsoft.com/office/drawing/2014/main" id="{5C93028C-EB59-A3F4-298F-68F3E234BAAC}"/>
            </a:ext>
          </a:extLst>
        </cdr:cNvPr>
        <cdr:cNvSpPr/>
      </cdr:nvSpPr>
      <cdr:spPr>
        <a:xfrm xmlns:a="http://schemas.openxmlformats.org/drawingml/2006/main">
          <a:off x="7014641" y="2301240"/>
          <a:ext cx="609600" cy="1036319"/>
        </a:xfrm>
        <a:prstGeom xmlns:a="http://schemas.openxmlformats.org/drawingml/2006/main" prst="rect">
          <a:avLst/>
        </a:prstGeom>
        <a:pattFill xmlns:a="http://schemas.openxmlformats.org/drawingml/2006/main" prst="pct70">
          <a:fgClr>
            <a:schemeClr val="accent1">
              <a:lumMod val="75000"/>
            </a:schemeClr>
          </a:fgClr>
          <a:bgClr>
            <a:schemeClr val="bg1"/>
          </a:bgClr>
        </a:patt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relSizeAnchor>
  <cdr:relSizeAnchor xmlns:cdr="http://schemas.openxmlformats.org/drawingml/2006/chartDrawing">
    <cdr:from>
      <cdr:x>0.73333</cdr:x>
      <cdr:y>0.20664</cdr:y>
    </cdr:from>
    <cdr:to>
      <cdr:x>0.79167</cdr:x>
      <cdr:y>0.37662</cdr:y>
    </cdr:to>
    <cdr:cxnSp macro="">
      <cdr:nvCxnSpPr>
        <cdr:cNvPr id="4" name="Straight Connector 3">
          <a:extLst xmlns:a="http://schemas.openxmlformats.org/drawingml/2006/main">
            <a:ext uri="{FF2B5EF4-FFF2-40B4-BE49-F238E27FC236}">
              <a16:creationId xmlns:a16="http://schemas.microsoft.com/office/drawing/2014/main" id="{AE52E025-D6C3-11F2-71B4-ACD0D3958E29}"/>
            </a:ext>
          </a:extLst>
        </cdr:cNvPr>
        <cdr:cNvCxnSpPr/>
      </cdr:nvCxnSpPr>
      <cdr:spPr>
        <a:xfrm xmlns:a="http://schemas.openxmlformats.org/drawingml/2006/main">
          <a:off x="6705600" y="1212443"/>
          <a:ext cx="533400" cy="99735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0.73333</cdr:x>
      <cdr:y>0.20664</cdr:y>
    </cdr:from>
    <cdr:to>
      <cdr:x>0.85171</cdr:x>
      <cdr:y>0.23117</cdr:y>
    </cdr:to>
    <cdr:cxnSp macro="">
      <cdr:nvCxnSpPr>
        <cdr:cNvPr id="6" name="Straight Connector 5">
          <a:extLst xmlns:a="http://schemas.openxmlformats.org/drawingml/2006/main">
            <a:ext uri="{FF2B5EF4-FFF2-40B4-BE49-F238E27FC236}">
              <a16:creationId xmlns:a16="http://schemas.microsoft.com/office/drawing/2014/main" id="{2A3319E0-7CC0-E183-0F35-D8BE1F064523}"/>
            </a:ext>
          </a:extLst>
        </cdr:cNvPr>
        <cdr:cNvCxnSpPr/>
      </cdr:nvCxnSpPr>
      <cdr:spPr>
        <a:xfrm xmlns:a="http://schemas.openxmlformats.org/drawingml/2006/main">
          <a:off x="6705600" y="1212443"/>
          <a:ext cx="1082424" cy="14391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2.xml><?xml version="1.0" encoding="utf-8"?>
<c:userShapes xmlns:c="http://schemas.openxmlformats.org/drawingml/2006/chart">
  <cdr:relSizeAnchor xmlns:cdr="http://schemas.openxmlformats.org/drawingml/2006/chartDrawing">
    <cdr:from>
      <cdr:x>0.5005</cdr:x>
      <cdr:y>0.53075</cdr:y>
    </cdr:from>
    <cdr:to>
      <cdr:x>0.51039</cdr:x>
      <cdr:y>0.57454</cdr:y>
    </cdr:to>
    <cdr:sp macro="" textlink="">
      <cdr:nvSpPr>
        <cdr:cNvPr id="5128" name="Text Box 8"/>
        <cdr:cNvSpPr txBox="1">
          <a:spLocks xmlns:a="http://schemas.openxmlformats.org/drawingml/2006/main" noChangeArrowheads="1"/>
        </cdr:cNvSpPr>
      </cdr:nvSpPr>
      <cdr:spPr bwMode="auto">
        <a:xfrm xmlns:a="http://schemas.openxmlformats.org/drawingml/2006/main">
          <a:off x="4278312" y="3045074"/>
          <a:ext cx="97379" cy="315506"/>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vertOverflow="clip" wrap="square" lIns="36576" tIns="32004" rIns="36576" bIns="32004" anchor="ctr" upright="1"/>
        <a:lstStyle xmlns:a="http://schemas.openxmlformats.org/drawingml/2006/main"/>
        <a:p xmlns:a="http://schemas.openxmlformats.org/drawingml/2006/main">
          <a:pPr algn="ctr" rtl="0">
            <a:defRPr sz="1000"/>
          </a:pPr>
          <a:r>
            <a:rPr lang="en-US" sz="1600" b="0" i="0" u="none" strike="noStrike" baseline="0" dirty="0">
              <a:solidFill>
                <a:srgbClr val="000000"/>
              </a:solidFill>
              <a:latin typeface="Arial"/>
              <a:cs typeface="Arial"/>
            </a:rPr>
            <a:t> </a:t>
          </a:r>
        </a:p>
      </cdr:txBody>
    </cdr:sp>
  </cdr:relSizeAnchor>
</c:userShapes>
</file>

<file path=ppt/drawings/drawing13.xml><?xml version="1.0" encoding="utf-8"?>
<c:userShapes xmlns:c="http://schemas.openxmlformats.org/drawingml/2006/chart">
  <cdr:relSizeAnchor xmlns:cdr="http://schemas.openxmlformats.org/drawingml/2006/chartDrawing">
    <cdr:from>
      <cdr:x>0.44576</cdr:x>
      <cdr:y>0</cdr:y>
    </cdr:from>
    <cdr:to>
      <cdr:x>1</cdr:x>
      <cdr:y>0.13471</cdr:y>
    </cdr:to>
    <cdr:sp macro="" textlink="">
      <cdr:nvSpPr>
        <cdr:cNvPr id="2" name="TextBox 1"/>
        <cdr:cNvSpPr txBox="1"/>
      </cdr:nvSpPr>
      <cdr:spPr>
        <a:xfrm xmlns:a="http://schemas.openxmlformats.org/drawingml/2006/main">
          <a:off x="2861240" y="0"/>
          <a:ext cx="3557551" cy="5157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2400" dirty="0">
              <a:effectLst/>
              <a:latin typeface="+mn-lt"/>
              <a:ea typeface="+mn-ea"/>
              <a:cs typeface="+mn-cs"/>
            </a:rPr>
            <a:t>2022 Sources</a:t>
          </a:r>
          <a:r>
            <a:rPr lang="en-US" sz="2400" baseline="0" dirty="0">
              <a:effectLst/>
              <a:latin typeface="+mn-lt"/>
              <a:ea typeface="+mn-ea"/>
              <a:cs typeface="+mn-cs"/>
            </a:rPr>
            <a:t> of Energy</a:t>
          </a:r>
          <a:endParaRPr lang="en-US" sz="2400" dirty="0">
            <a:effectLst/>
          </a:endParaRPr>
        </a:p>
        <a:p xmlns:a="http://schemas.openxmlformats.org/drawingml/2006/main">
          <a:endParaRPr lang="en-US" sz="1100" dirty="0"/>
        </a:p>
      </cdr:txBody>
    </cdr:sp>
  </cdr:relSizeAnchor>
  <cdr:relSizeAnchor xmlns:cdr="http://schemas.openxmlformats.org/drawingml/2006/chartDrawing">
    <cdr:from>
      <cdr:x>0.51876</cdr:x>
      <cdr:y>0.76116</cdr:y>
    </cdr:from>
    <cdr:to>
      <cdr:x>0.66121</cdr:x>
      <cdr:y>1</cdr:y>
    </cdr:to>
    <cdr:sp macro="" textlink="">
      <cdr:nvSpPr>
        <cdr:cNvPr id="3" name="TextBox 2">
          <a:extLst xmlns:a="http://schemas.openxmlformats.org/drawingml/2006/main">
            <a:ext uri="{FF2B5EF4-FFF2-40B4-BE49-F238E27FC236}">
              <a16:creationId xmlns:a16="http://schemas.microsoft.com/office/drawing/2014/main" id="{E30047DF-4051-48D5-B266-3CF13D87F368}"/>
            </a:ext>
          </a:extLst>
        </cdr:cNvPr>
        <cdr:cNvSpPr txBox="1"/>
      </cdr:nvSpPr>
      <cdr:spPr>
        <a:xfrm xmlns:a="http://schemas.openxmlformats.org/drawingml/2006/main">
          <a:off x="3329783" y="29141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0.37036</cdr:x>
      <cdr:y>0.90145</cdr:y>
    </cdr:from>
    <cdr:to>
      <cdr:x>0.70177</cdr:x>
      <cdr:y>1</cdr:y>
    </cdr:to>
    <cdr:sp macro="" textlink="">
      <cdr:nvSpPr>
        <cdr:cNvPr id="4" name="TextBox 3">
          <a:extLst xmlns:a="http://schemas.openxmlformats.org/drawingml/2006/main">
            <a:ext uri="{FF2B5EF4-FFF2-40B4-BE49-F238E27FC236}">
              <a16:creationId xmlns:a16="http://schemas.microsoft.com/office/drawing/2014/main" id="{9CA4DCF6-A374-4537-BD53-33452C06C521}"/>
            </a:ext>
          </a:extLst>
        </cdr:cNvPr>
        <cdr:cNvSpPr txBox="1"/>
      </cdr:nvSpPr>
      <cdr:spPr>
        <a:xfrm xmlns:a="http://schemas.openxmlformats.org/drawingml/2006/main">
          <a:off x="2377290" y="3451219"/>
          <a:ext cx="2127251" cy="3773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baseline="0" dirty="0">
              <a:solidFill>
                <a:srgbClr val="00B050"/>
              </a:solidFill>
            </a:rPr>
            <a:t>Total Renewables  17%</a:t>
          </a:r>
        </a:p>
      </cdr:txBody>
    </cdr:sp>
  </cdr:relSizeAnchor>
  <cdr:relSizeAnchor xmlns:cdr="http://schemas.openxmlformats.org/drawingml/2006/chartDrawing">
    <cdr:from>
      <cdr:x>0.59323</cdr:x>
      <cdr:y>0.61092</cdr:y>
    </cdr:from>
    <cdr:to>
      <cdr:x>0.65974</cdr:x>
      <cdr:y>0.67726</cdr:y>
    </cdr:to>
    <cdr:sp macro="" textlink="">
      <cdr:nvSpPr>
        <cdr:cNvPr id="5" name="TextBox 4">
          <a:extLst xmlns:a="http://schemas.openxmlformats.org/drawingml/2006/main">
            <a:ext uri="{FF2B5EF4-FFF2-40B4-BE49-F238E27FC236}">
              <a16:creationId xmlns:a16="http://schemas.microsoft.com/office/drawing/2014/main" id="{46288F0C-89BE-D096-5A3F-7A75B69F3CC0}"/>
            </a:ext>
          </a:extLst>
        </cdr:cNvPr>
        <cdr:cNvSpPr txBox="1"/>
      </cdr:nvSpPr>
      <cdr:spPr>
        <a:xfrm xmlns:a="http://schemas.openxmlformats.org/drawingml/2006/main">
          <a:off x="3964784" y="2338915"/>
          <a:ext cx="444500" cy="254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4.xml><?xml version="1.0" encoding="utf-8"?>
<c:userShapes xmlns:c="http://schemas.openxmlformats.org/drawingml/2006/chart">
  <cdr:relSizeAnchor xmlns:cdr="http://schemas.openxmlformats.org/drawingml/2006/chartDrawing">
    <cdr:from>
      <cdr:x>0.125</cdr:x>
      <cdr:y>0.37324</cdr:y>
    </cdr:from>
    <cdr:to>
      <cdr:x>0.78306</cdr:x>
      <cdr:y>0.46451</cdr:y>
    </cdr:to>
    <cdr:pic>
      <cdr:nvPicPr>
        <cdr:cNvPr id="2" name="chart">
          <a:extLst xmlns:a="http://schemas.openxmlformats.org/drawingml/2006/main">
            <a:ext uri="{FF2B5EF4-FFF2-40B4-BE49-F238E27FC236}">
              <a16:creationId xmlns:a16="http://schemas.microsoft.com/office/drawing/2014/main" id="{0CD1474F-2F0D-90F0-532F-527DF402E4F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143000" y="2019300"/>
          <a:ext cx="6017274" cy="493819"/>
        </a:xfrm>
        <a:prstGeom xmlns:a="http://schemas.openxmlformats.org/drawingml/2006/main" prst="rect">
          <a:avLst/>
        </a:prstGeom>
      </cdr:spPr>
    </cdr:pic>
  </cdr:relSizeAnchor>
  <cdr:relSizeAnchor xmlns:cdr="http://schemas.openxmlformats.org/drawingml/2006/chartDrawing">
    <cdr:from>
      <cdr:x>0.09167</cdr:x>
      <cdr:y>0.30282</cdr:y>
    </cdr:from>
    <cdr:to>
      <cdr:x>0.09167</cdr:x>
      <cdr:y>0.73944</cdr:y>
    </cdr:to>
    <cdr:cxnSp macro="">
      <cdr:nvCxnSpPr>
        <cdr:cNvPr id="4" name="Straight Arrow Connector 3">
          <a:extLst xmlns:a="http://schemas.openxmlformats.org/drawingml/2006/main">
            <a:ext uri="{FF2B5EF4-FFF2-40B4-BE49-F238E27FC236}">
              <a16:creationId xmlns:a16="http://schemas.microsoft.com/office/drawing/2014/main" id="{B050342D-361D-535F-A4B6-762A89C7EAEB}"/>
            </a:ext>
          </a:extLst>
        </cdr:cNvPr>
        <cdr:cNvCxnSpPr/>
      </cdr:nvCxnSpPr>
      <cdr:spPr>
        <a:xfrm xmlns:a="http://schemas.openxmlformats.org/drawingml/2006/main">
          <a:off x="838200" y="1638300"/>
          <a:ext cx="0" cy="2362200"/>
        </a:xfrm>
        <a:prstGeom xmlns:a="http://schemas.openxmlformats.org/drawingml/2006/main" prst="straightConnector1">
          <a:avLst/>
        </a:prstGeom>
        <a:ln xmlns:a="http://schemas.openxmlformats.org/drawingml/2006/main" w="31750">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0.22006</cdr:x>
      <cdr:y>0.6499</cdr:y>
    </cdr:from>
    <cdr:to>
      <cdr:x>0.32073</cdr:x>
      <cdr:y>0.73979</cdr:y>
    </cdr:to>
    <cdr:sp macro="" textlink="">
      <cdr:nvSpPr>
        <cdr:cNvPr id="2" name="TextBox 1">
          <a:extLst xmlns:a="http://schemas.openxmlformats.org/drawingml/2006/main">
            <a:ext uri="{FF2B5EF4-FFF2-40B4-BE49-F238E27FC236}">
              <a16:creationId xmlns:a16="http://schemas.microsoft.com/office/drawing/2014/main" id="{6223CF6B-10A7-4E8A-87F3-A7806F3425CE}"/>
            </a:ext>
          </a:extLst>
        </cdr:cNvPr>
        <cdr:cNvSpPr txBox="1"/>
      </cdr:nvSpPr>
      <cdr:spPr>
        <a:xfrm xmlns:a="http://schemas.openxmlformats.org/drawingml/2006/main">
          <a:off x="2251138" y="1965420"/>
          <a:ext cx="1029839" cy="2718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Recession</a:t>
          </a:r>
        </a:p>
      </cdr:txBody>
    </cdr:sp>
  </cdr:relSizeAnchor>
  <cdr:relSizeAnchor xmlns:cdr="http://schemas.openxmlformats.org/drawingml/2006/chartDrawing">
    <cdr:from>
      <cdr:x>0.59689</cdr:x>
      <cdr:y>0.40955</cdr:y>
    </cdr:from>
    <cdr:to>
      <cdr:x>0.72404</cdr:x>
      <cdr:y>0.56685</cdr:y>
    </cdr:to>
    <cdr:sp macro="" textlink="">
      <cdr:nvSpPr>
        <cdr:cNvPr id="3" name="TextBox 2">
          <a:extLst xmlns:a="http://schemas.openxmlformats.org/drawingml/2006/main">
            <a:ext uri="{FF2B5EF4-FFF2-40B4-BE49-F238E27FC236}">
              <a16:creationId xmlns:a16="http://schemas.microsoft.com/office/drawing/2014/main" id="{B5F9074C-C507-46A9-BB90-0F87E1051BFB}"/>
            </a:ext>
          </a:extLst>
        </cdr:cNvPr>
        <cdr:cNvSpPr txBox="1"/>
      </cdr:nvSpPr>
      <cdr:spPr>
        <a:xfrm xmlns:a="http://schemas.openxmlformats.org/drawingml/2006/main">
          <a:off x="6106146" y="1238556"/>
          <a:ext cx="1300726" cy="4757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Mild winter</a:t>
          </a:r>
        </a:p>
        <a:p xmlns:a="http://schemas.openxmlformats.org/drawingml/2006/main">
          <a:r>
            <a:rPr lang="en-US" sz="1100" dirty="0"/>
            <a:t>&amp; summer</a:t>
          </a:r>
        </a:p>
      </cdr:txBody>
    </cdr:sp>
  </cdr:relSizeAnchor>
  <cdr:relSizeAnchor xmlns:cdr="http://schemas.openxmlformats.org/drawingml/2006/chartDrawing">
    <cdr:from>
      <cdr:x>0.69138</cdr:x>
      <cdr:y>0.1623</cdr:y>
    </cdr:from>
    <cdr:to>
      <cdr:x>0.80261</cdr:x>
      <cdr:y>0.25861</cdr:y>
    </cdr:to>
    <cdr:sp macro="" textlink="">
      <cdr:nvSpPr>
        <cdr:cNvPr id="4" name="TextBox 3">
          <a:extLst xmlns:a="http://schemas.openxmlformats.org/drawingml/2006/main">
            <a:ext uri="{FF2B5EF4-FFF2-40B4-BE49-F238E27FC236}">
              <a16:creationId xmlns:a16="http://schemas.microsoft.com/office/drawing/2014/main" id="{D1DC2A30-8A61-4CF5-B03A-1BD86FE9E7D2}"/>
            </a:ext>
          </a:extLst>
        </cdr:cNvPr>
        <cdr:cNvSpPr txBox="1"/>
      </cdr:nvSpPr>
      <cdr:spPr>
        <a:xfrm xmlns:a="http://schemas.openxmlformats.org/drawingml/2006/main">
          <a:off x="7072714" y="490826"/>
          <a:ext cx="1137837" cy="2912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Warmer summer</a:t>
          </a:r>
        </a:p>
      </cdr:txBody>
    </cdr:sp>
  </cdr:relSizeAnchor>
  <cdr:relSizeAnchor xmlns:cdr="http://schemas.openxmlformats.org/drawingml/2006/chartDrawing">
    <cdr:from>
      <cdr:x>0.9041</cdr:x>
      <cdr:y>0.1622</cdr:y>
    </cdr:from>
    <cdr:to>
      <cdr:x>0.99348</cdr:x>
      <cdr:y>0.24409</cdr:y>
    </cdr:to>
    <cdr:sp macro="" textlink="">
      <cdr:nvSpPr>
        <cdr:cNvPr id="5" name="TextBox 4">
          <a:extLst xmlns:a="http://schemas.openxmlformats.org/drawingml/2006/main">
            <a:ext uri="{FF2B5EF4-FFF2-40B4-BE49-F238E27FC236}">
              <a16:creationId xmlns:a16="http://schemas.microsoft.com/office/drawing/2014/main" id="{ED42976D-03CA-BD0C-753A-A6D822824B2D}"/>
            </a:ext>
          </a:extLst>
        </cdr:cNvPr>
        <cdr:cNvSpPr txBox="1"/>
      </cdr:nvSpPr>
      <cdr:spPr>
        <a:xfrm xmlns:a="http://schemas.openxmlformats.org/drawingml/2006/main">
          <a:off x="9248776" y="490538"/>
          <a:ext cx="914400" cy="2476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0.43735</cdr:x>
      <cdr:y>0.54436</cdr:y>
    </cdr:from>
    <cdr:to>
      <cdr:x>0.59357</cdr:x>
      <cdr:y>0.7379</cdr:y>
    </cdr:to>
    <cdr:sp macro="" textlink="">
      <cdr:nvSpPr>
        <cdr:cNvPr id="2" name="TextBox 1">
          <a:extLst xmlns:a="http://schemas.openxmlformats.org/drawingml/2006/main">
            <a:ext uri="{FF2B5EF4-FFF2-40B4-BE49-F238E27FC236}">
              <a16:creationId xmlns:a16="http://schemas.microsoft.com/office/drawing/2014/main" id="{FFD52D2E-45C6-4943-8C30-2B0606CBFF2D}"/>
            </a:ext>
          </a:extLst>
        </cdr:cNvPr>
        <cdr:cNvSpPr txBox="1"/>
      </cdr:nvSpPr>
      <cdr:spPr>
        <a:xfrm xmlns:a="http://schemas.openxmlformats.org/drawingml/2006/main">
          <a:off x="2559844" y="257175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0.38527</cdr:x>
      <cdr:y>0.5121</cdr:y>
    </cdr:from>
    <cdr:to>
      <cdr:x>0.51546</cdr:x>
      <cdr:y>0.60837</cdr:y>
    </cdr:to>
    <cdr:sp macro="" textlink="">
      <cdr:nvSpPr>
        <cdr:cNvPr id="3" name="TextBox 2">
          <a:extLst xmlns:a="http://schemas.openxmlformats.org/drawingml/2006/main">
            <a:ext uri="{FF2B5EF4-FFF2-40B4-BE49-F238E27FC236}">
              <a16:creationId xmlns:a16="http://schemas.microsoft.com/office/drawing/2014/main" id="{D05F1FCA-8C7C-41B3-8AE1-3B13456353CC}"/>
            </a:ext>
          </a:extLst>
        </cdr:cNvPr>
        <cdr:cNvSpPr txBox="1"/>
      </cdr:nvSpPr>
      <cdr:spPr>
        <a:xfrm xmlns:a="http://schemas.openxmlformats.org/drawingml/2006/main">
          <a:off x="2255044" y="2419352"/>
          <a:ext cx="762000" cy="4548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800" dirty="0"/>
        </a:p>
      </cdr:txBody>
    </cdr:sp>
  </cdr:relSizeAnchor>
</c:userShapes>
</file>

<file path=ppt/drawings/drawing3.xml><?xml version="1.0" encoding="utf-8"?>
<c:userShapes xmlns:c="http://schemas.openxmlformats.org/drawingml/2006/chart">
  <cdr:relSizeAnchor xmlns:cdr="http://schemas.openxmlformats.org/drawingml/2006/chartDrawing">
    <cdr:from>
      <cdr:x>0.47316</cdr:x>
      <cdr:y>0.16214</cdr:y>
    </cdr:from>
    <cdr:to>
      <cdr:x>0.64484</cdr:x>
      <cdr:y>0.28366</cdr:y>
    </cdr:to>
    <cdr:sp macro="" textlink="">
      <cdr:nvSpPr>
        <cdr:cNvPr id="2" name="TextBox 1">
          <a:extLst xmlns:a="http://schemas.openxmlformats.org/drawingml/2006/main">
            <a:ext uri="{FF2B5EF4-FFF2-40B4-BE49-F238E27FC236}">
              <a16:creationId xmlns:a16="http://schemas.microsoft.com/office/drawing/2014/main" id="{0DF27407-0DA9-40F4-8C6D-8C119D86A772}"/>
            </a:ext>
          </a:extLst>
        </cdr:cNvPr>
        <cdr:cNvSpPr txBox="1"/>
      </cdr:nvSpPr>
      <cdr:spPr>
        <a:xfrm xmlns:a="http://schemas.openxmlformats.org/drawingml/2006/main">
          <a:off x="2689437" y="667166"/>
          <a:ext cx="975836" cy="5000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b="1" dirty="0"/>
        </a:p>
      </cdr:txBody>
    </cdr:sp>
  </cdr:relSizeAnchor>
  <cdr:relSizeAnchor xmlns:cdr="http://schemas.openxmlformats.org/drawingml/2006/chartDrawing">
    <cdr:from>
      <cdr:x>0.47256</cdr:x>
      <cdr:y>0.78124</cdr:y>
    </cdr:from>
    <cdr:to>
      <cdr:x>0.76351</cdr:x>
      <cdr:y>0.91087</cdr:y>
    </cdr:to>
    <cdr:sp macro="" textlink="">
      <cdr:nvSpPr>
        <cdr:cNvPr id="3" name="TextBox 2">
          <a:extLst xmlns:a="http://schemas.openxmlformats.org/drawingml/2006/main">
            <a:ext uri="{FF2B5EF4-FFF2-40B4-BE49-F238E27FC236}">
              <a16:creationId xmlns:a16="http://schemas.microsoft.com/office/drawing/2014/main" id="{0797E200-63CD-4DFC-A5F3-BEC36174CE56}"/>
            </a:ext>
          </a:extLst>
        </cdr:cNvPr>
        <cdr:cNvSpPr txBox="1"/>
      </cdr:nvSpPr>
      <cdr:spPr>
        <a:xfrm xmlns:a="http://schemas.openxmlformats.org/drawingml/2006/main">
          <a:off x="2853708" y="3367175"/>
          <a:ext cx="1757004" cy="55871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dirty="0"/>
        </a:p>
      </cdr:txBody>
    </cdr:sp>
  </cdr:relSizeAnchor>
</c:userShapes>
</file>

<file path=ppt/drawings/drawing4.xml><?xml version="1.0" encoding="utf-8"?>
<c:userShapes xmlns:c="http://schemas.openxmlformats.org/drawingml/2006/chart">
  <cdr:relSizeAnchor xmlns:cdr="http://schemas.openxmlformats.org/drawingml/2006/chartDrawing">
    <cdr:from>
      <cdr:x>0.38382</cdr:x>
      <cdr:y>0.01852</cdr:y>
    </cdr:from>
    <cdr:to>
      <cdr:x>0.93806</cdr:x>
      <cdr:y>0.15323</cdr:y>
    </cdr:to>
    <cdr:sp macro="" textlink="">
      <cdr:nvSpPr>
        <cdr:cNvPr id="2" name="TextBox 1"/>
        <cdr:cNvSpPr txBox="1"/>
      </cdr:nvSpPr>
      <cdr:spPr>
        <a:xfrm xmlns:a="http://schemas.openxmlformats.org/drawingml/2006/main">
          <a:off x="2442141" y="67579"/>
          <a:ext cx="3526463" cy="491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0.51876</cdr:x>
      <cdr:y>0.76116</cdr:y>
    </cdr:from>
    <cdr:to>
      <cdr:x>0.66121</cdr:x>
      <cdr:y>1</cdr:y>
    </cdr:to>
    <cdr:sp macro="" textlink="">
      <cdr:nvSpPr>
        <cdr:cNvPr id="3" name="TextBox 2">
          <a:extLst xmlns:a="http://schemas.openxmlformats.org/drawingml/2006/main">
            <a:ext uri="{FF2B5EF4-FFF2-40B4-BE49-F238E27FC236}">
              <a16:creationId xmlns:a16="http://schemas.microsoft.com/office/drawing/2014/main" id="{E30047DF-4051-48D5-B266-3CF13D87F368}"/>
            </a:ext>
          </a:extLst>
        </cdr:cNvPr>
        <cdr:cNvSpPr txBox="1"/>
      </cdr:nvSpPr>
      <cdr:spPr>
        <a:xfrm xmlns:a="http://schemas.openxmlformats.org/drawingml/2006/main">
          <a:off x="3329783" y="29141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0.38241</cdr:x>
      <cdr:y>0.90504</cdr:y>
    </cdr:from>
    <cdr:to>
      <cdr:x>1</cdr:x>
      <cdr:y>0.99078</cdr:y>
    </cdr:to>
    <cdr:sp macro="" textlink="">
      <cdr:nvSpPr>
        <cdr:cNvPr id="4" name="TextBox 3">
          <a:extLst xmlns:a="http://schemas.openxmlformats.org/drawingml/2006/main">
            <a:ext uri="{FF2B5EF4-FFF2-40B4-BE49-F238E27FC236}">
              <a16:creationId xmlns:a16="http://schemas.microsoft.com/office/drawing/2014/main" id="{9CA4DCF6-A374-4537-BD53-33452C06C521}"/>
            </a:ext>
          </a:extLst>
        </cdr:cNvPr>
        <cdr:cNvSpPr txBox="1"/>
      </cdr:nvSpPr>
      <cdr:spPr>
        <a:xfrm xmlns:a="http://schemas.openxmlformats.org/drawingml/2006/main">
          <a:off x="2426354" y="3273634"/>
          <a:ext cx="3918486" cy="3101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b="1" baseline="0" dirty="0">
            <a:solidFill>
              <a:srgbClr val="00B050"/>
            </a:solidFill>
          </a:endParaRPr>
        </a:p>
      </cdr:txBody>
    </cdr:sp>
  </cdr:relSizeAnchor>
  <cdr:relSizeAnchor xmlns:cdr="http://schemas.openxmlformats.org/drawingml/2006/chartDrawing">
    <cdr:from>
      <cdr:x>0.85132</cdr:x>
      <cdr:y>0.90534</cdr:y>
    </cdr:from>
    <cdr:to>
      <cdr:x>1</cdr:x>
      <cdr:y>1</cdr:y>
    </cdr:to>
    <cdr:sp macro="" textlink="">
      <cdr:nvSpPr>
        <cdr:cNvPr id="5" name="TextBox 4">
          <a:extLst xmlns:a="http://schemas.openxmlformats.org/drawingml/2006/main">
            <a:ext uri="{FF2B5EF4-FFF2-40B4-BE49-F238E27FC236}">
              <a16:creationId xmlns:a16="http://schemas.microsoft.com/office/drawing/2014/main" id="{AB98BEDE-B557-4958-8450-0500F3D184DE}"/>
            </a:ext>
          </a:extLst>
        </cdr:cNvPr>
        <cdr:cNvSpPr txBox="1"/>
      </cdr:nvSpPr>
      <cdr:spPr>
        <a:xfrm xmlns:a="http://schemas.openxmlformats.org/drawingml/2006/main">
          <a:off x="5401476" y="3274712"/>
          <a:ext cx="943364" cy="3424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b="1" dirty="0">
            <a:solidFill>
              <a:srgbClr val="00B050"/>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0.44576</cdr:x>
      <cdr:y>0</cdr:y>
    </cdr:from>
    <cdr:to>
      <cdr:x>1</cdr:x>
      <cdr:y>0.13471</cdr:y>
    </cdr:to>
    <cdr:sp macro="" textlink="">
      <cdr:nvSpPr>
        <cdr:cNvPr id="2" name="TextBox 1"/>
        <cdr:cNvSpPr txBox="1"/>
      </cdr:nvSpPr>
      <cdr:spPr>
        <a:xfrm xmlns:a="http://schemas.openxmlformats.org/drawingml/2006/main">
          <a:off x="2861240" y="0"/>
          <a:ext cx="3557551" cy="5157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2400" dirty="0">
              <a:effectLst/>
              <a:latin typeface="+mn-lt"/>
              <a:ea typeface="+mn-ea"/>
              <a:cs typeface="+mn-cs"/>
            </a:rPr>
            <a:t>2022 Sources</a:t>
          </a:r>
          <a:r>
            <a:rPr lang="en-US" sz="2400" baseline="0" dirty="0">
              <a:effectLst/>
              <a:latin typeface="+mn-lt"/>
              <a:ea typeface="+mn-ea"/>
              <a:cs typeface="+mn-cs"/>
            </a:rPr>
            <a:t> of Energy</a:t>
          </a:r>
          <a:endParaRPr lang="en-US" sz="2400" dirty="0">
            <a:effectLst/>
          </a:endParaRPr>
        </a:p>
        <a:p xmlns:a="http://schemas.openxmlformats.org/drawingml/2006/main">
          <a:endParaRPr lang="en-US" sz="1100" dirty="0"/>
        </a:p>
      </cdr:txBody>
    </cdr:sp>
  </cdr:relSizeAnchor>
  <cdr:relSizeAnchor xmlns:cdr="http://schemas.openxmlformats.org/drawingml/2006/chartDrawing">
    <cdr:from>
      <cdr:x>0.51876</cdr:x>
      <cdr:y>0.76116</cdr:y>
    </cdr:from>
    <cdr:to>
      <cdr:x>0.66121</cdr:x>
      <cdr:y>1</cdr:y>
    </cdr:to>
    <cdr:sp macro="" textlink="">
      <cdr:nvSpPr>
        <cdr:cNvPr id="3" name="TextBox 2">
          <a:extLst xmlns:a="http://schemas.openxmlformats.org/drawingml/2006/main">
            <a:ext uri="{FF2B5EF4-FFF2-40B4-BE49-F238E27FC236}">
              <a16:creationId xmlns:a16="http://schemas.microsoft.com/office/drawing/2014/main" id="{E30047DF-4051-48D5-B266-3CF13D87F368}"/>
            </a:ext>
          </a:extLst>
        </cdr:cNvPr>
        <cdr:cNvSpPr txBox="1"/>
      </cdr:nvSpPr>
      <cdr:spPr>
        <a:xfrm xmlns:a="http://schemas.openxmlformats.org/drawingml/2006/main">
          <a:off x="3329783" y="29141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0.37036</cdr:x>
      <cdr:y>0.90145</cdr:y>
    </cdr:from>
    <cdr:to>
      <cdr:x>0.70177</cdr:x>
      <cdr:y>1</cdr:y>
    </cdr:to>
    <cdr:sp macro="" textlink="">
      <cdr:nvSpPr>
        <cdr:cNvPr id="4" name="TextBox 3">
          <a:extLst xmlns:a="http://schemas.openxmlformats.org/drawingml/2006/main">
            <a:ext uri="{FF2B5EF4-FFF2-40B4-BE49-F238E27FC236}">
              <a16:creationId xmlns:a16="http://schemas.microsoft.com/office/drawing/2014/main" id="{9CA4DCF6-A374-4537-BD53-33452C06C521}"/>
            </a:ext>
          </a:extLst>
        </cdr:cNvPr>
        <cdr:cNvSpPr txBox="1"/>
      </cdr:nvSpPr>
      <cdr:spPr>
        <a:xfrm xmlns:a="http://schemas.openxmlformats.org/drawingml/2006/main">
          <a:off x="2377290" y="3451219"/>
          <a:ext cx="2127251" cy="3773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baseline="0" dirty="0">
              <a:solidFill>
                <a:srgbClr val="00B050"/>
              </a:solidFill>
            </a:rPr>
            <a:t>Total Renewables  17%</a:t>
          </a:r>
        </a:p>
      </cdr:txBody>
    </cdr:sp>
  </cdr:relSizeAnchor>
  <cdr:relSizeAnchor xmlns:cdr="http://schemas.openxmlformats.org/drawingml/2006/chartDrawing">
    <cdr:from>
      <cdr:x>0.59323</cdr:x>
      <cdr:y>0.61092</cdr:y>
    </cdr:from>
    <cdr:to>
      <cdr:x>0.65974</cdr:x>
      <cdr:y>0.67726</cdr:y>
    </cdr:to>
    <cdr:sp macro="" textlink="">
      <cdr:nvSpPr>
        <cdr:cNvPr id="5" name="TextBox 4">
          <a:extLst xmlns:a="http://schemas.openxmlformats.org/drawingml/2006/main">
            <a:ext uri="{FF2B5EF4-FFF2-40B4-BE49-F238E27FC236}">
              <a16:creationId xmlns:a16="http://schemas.microsoft.com/office/drawing/2014/main" id="{46288F0C-89BE-D096-5A3F-7A75B69F3CC0}"/>
            </a:ext>
          </a:extLst>
        </cdr:cNvPr>
        <cdr:cNvSpPr txBox="1"/>
      </cdr:nvSpPr>
      <cdr:spPr>
        <a:xfrm xmlns:a="http://schemas.openxmlformats.org/drawingml/2006/main">
          <a:off x="3964784" y="2338915"/>
          <a:ext cx="444500" cy="254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0.27656</cdr:x>
      <cdr:y>0</cdr:y>
    </cdr:from>
    <cdr:to>
      <cdr:x>0.72343</cdr:x>
      <cdr:y>0.12353</cdr:y>
    </cdr:to>
    <cdr:sp macro="" textlink="">
      <cdr:nvSpPr>
        <cdr:cNvPr id="2" name="TextBox 1"/>
        <cdr:cNvSpPr txBox="1"/>
      </cdr:nvSpPr>
      <cdr:spPr>
        <a:xfrm xmlns:a="http://schemas.openxmlformats.org/drawingml/2006/main">
          <a:off x="2486761" y="-228600"/>
          <a:ext cx="4018076" cy="8001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2022 Retail Sales Breakout</a:t>
          </a:r>
        </a:p>
      </cdr:txBody>
    </cdr:sp>
  </cdr:relSizeAnchor>
</c:userShapes>
</file>

<file path=ppt/drawings/drawing7.xml><?xml version="1.0" encoding="utf-8"?>
<c:userShapes xmlns:c="http://schemas.openxmlformats.org/drawingml/2006/chart">
  <cdr:relSizeAnchor xmlns:cdr="http://schemas.openxmlformats.org/drawingml/2006/chartDrawing">
    <cdr:from>
      <cdr:x>0.42361</cdr:x>
      <cdr:y>0.03704</cdr:y>
    </cdr:from>
    <cdr:to>
      <cdr:x>0.80787</cdr:x>
      <cdr:y>0.1875</cdr:y>
    </cdr:to>
    <cdr:sp macro="" textlink="">
      <cdr:nvSpPr>
        <cdr:cNvPr id="2" name="TextBox 1"/>
        <cdr:cNvSpPr txBox="1"/>
      </cdr:nvSpPr>
      <cdr:spPr>
        <a:xfrm xmlns:a="http://schemas.openxmlformats.org/drawingml/2006/main">
          <a:off x="1936749" y="101600"/>
          <a:ext cx="1756833" cy="412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2800" dirty="0">
              <a:effectLst/>
            </a:rPr>
            <a:t>Orrville Project &amp; Power Costs</a:t>
          </a:r>
        </a:p>
        <a:p xmlns:a="http://schemas.openxmlformats.org/drawingml/2006/main">
          <a:endParaRPr lang="en-US" sz="1600" dirty="0"/>
        </a:p>
      </cdr:txBody>
    </cdr:sp>
  </cdr:relSizeAnchor>
  <cdr:relSizeAnchor xmlns:cdr="http://schemas.openxmlformats.org/drawingml/2006/chartDrawing">
    <cdr:from>
      <cdr:x>0.56713</cdr:x>
      <cdr:y>0.75926</cdr:y>
    </cdr:from>
    <cdr:to>
      <cdr:x>0.96266</cdr:x>
      <cdr:y>0.97454</cdr:y>
    </cdr:to>
    <cdr:sp macro="" textlink="">
      <cdr:nvSpPr>
        <cdr:cNvPr id="3" name="TextBox 2"/>
        <cdr:cNvSpPr txBox="1"/>
      </cdr:nvSpPr>
      <cdr:spPr>
        <a:xfrm xmlns:a="http://schemas.openxmlformats.org/drawingml/2006/main">
          <a:off x="2893024" y="2447613"/>
          <a:ext cx="2017642" cy="6939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rgbClr val="FF0000"/>
              </a:solidFill>
              <a:effectLst/>
            </a:rPr>
            <a:t>Transmission &amp; Capacity Credits</a:t>
          </a:r>
          <a:endParaRPr lang="en-US" sz="1600" dirty="0">
            <a:solidFill>
              <a:srgbClr val="FF0000"/>
            </a:solidFill>
            <a:effectLst/>
          </a:endParaRPr>
        </a:p>
        <a:p xmlns:a="http://schemas.openxmlformats.org/drawingml/2006/main">
          <a:r>
            <a:rPr lang="en-US" sz="1600" b="1" dirty="0">
              <a:solidFill>
                <a:srgbClr val="FF0000"/>
              </a:solidFill>
              <a:effectLst/>
            </a:rPr>
            <a:t>- Power plant =</a:t>
          </a:r>
          <a:r>
            <a:rPr lang="en-US" sz="1600" b="1" baseline="0" dirty="0">
              <a:solidFill>
                <a:srgbClr val="FF0000"/>
              </a:solidFill>
              <a:effectLst/>
            </a:rPr>
            <a:t> $8,771,508</a:t>
          </a:r>
          <a:br>
            <a:rPr lang="en-US" sz="1600" b="1" baseline="0" dirty="0">
              <a:solidFill>
                <a:srgbClr val="FF0000"/>
              </a:solidFill>
              <a:effectLst/>
            </a:rPr>
          </a:br>
          <a:r>
            <a:rPr lang="en-US" sz="1600" b="1" baseline="0" dirty="0">
              <a:solidFill>
                <a:srgbClr val="FF0000"/>
              </a:solidFill>
              <a:effectLst/>
            </a:rPr>
            <a:t>- Diesels = $676,235</a:t>
          </a:r>
          <a:endParaRPr lang="en-US" sz="1600" dirty="0">
            <a:solidFill>
              <a:srgbClr val="FF0000"/>
            </a:solidFill>
            <a:effectLst/>
          </a:endParaRPr>
        </a:p>
        <a:p xmlns:a="http://schemas.openxmlformats.org/drawingml/2006/main">
          <a:endParaRPr lang="en-US" sz="1100" dirty="0">
            <a:solidFill>
              <a:srgbClr val="FF0000"/>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0.36396</cdr:x>
      <cdr:y>0.00286</cdr:y>
    </cdr:from>
    <cdr:to>
      <cdr:x>0.43743</cdr:x>
      <cdr:y>0.15298</cdr:y>
    </cdr:to>
    <cdr:sp macro="" textlink="">
      <cdr:nvSpPr>
        <cdr:cNvPr id="2" name="TextBox 1"/>
        <cdr:cNvSpPr txBox="1"/>
      </cdr:nvSpPr>
      <cdr:spPr>
        <a:xfrm xmlns:a="http://schemas.openxmlformats.org/drawingml/2006/main">
          <a:off x="4400550" y="95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Retail Sales History 1990-YTD</a:t>
          </a:r>
        </a:p>
      </cdr:txBody>
    </cdr:sp>
  </cdr:relSizeAnchor>
  <cdr:relSizeAnchor xmlns:cdr="http://schemas.openxmlformats.org/drawingml/2006/chartDrawing">
    <cdr:from>
      <cdr:x>0.61599</cdr:x>
      <cdr:y>0.10839</cdr:y>
    </cdr:from>
    <cdr:to>
      <cdr:x>0.75117</cdr:x>
      <cdr:y>0.19752</cdr:y>
    </cdr:to>
    <cdr:sp macro="" textlink="">
      <cdr:nvSpPr>
        <cdr:cNvPr id="3" name="TextBox 2"/>
        <cdr:cNvSpPr txBox="1"/>
      </cdr:nvSpPr>
      <cdr:spPr>
        <a:xfrm xmlns:a="http://schemas.openxmlformats.org/drawingml/2006/main">
          <a:off x="5622758" y="533400"/>
          <a:ext cx="1233917" cy="4386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Ross Sandcasting &amp; Orr Bronze</a:t>
          </a:r>
        </a:p>
        <a:p xmlns:a="http://schemas.openxmlformats.org/drawingml/2006/main">
          <a:r>
            <a:rPr lang="en-US" sz="1100" baseline="0" dirty="0"/>
            <a:t> plant closings- 2011</a:t>
          </a:r>
          <a:endParaRPr lang="en-US" sz="1100" dirty="0"/>
        </a:p>
      </cdr:txBody>
    </cdr:sp>
  </cdr:relSizeAnchor>
  <cdr:relSizeAnchor xmlns:cdr="http://schemas.openxmlformats.org/drawingml/2006/chartDrawing">
    <cdr:from>
      <cdr:x>0.3739</cdr:x>
      <cdr:y>0.194</cdr:y>
    </cdr:from>
    <cdr:to>
      <cdr:x>0.39844</cdr:x>
      <cdr:y>0.27983</cdr:y>
    </cdr:to>
    <cdr:cxnSp macro="">
      <cdr:nvCxnSpPr>
        <cdr:cNvPr id="5" name="Straight Arrow Connector 4">
          <a:extLst xmlns:a="http://schemas.openxmlformats.org/drawingml/2006/main">
            <a:ext uri="{FF2B5EF4-FFF2-40B4-BE49-F238E27FC236}">
              <a16:creationId xmlns:a16="http://schemas.microsoft.com/office/drawing/2014/main" id="{2B3DB348-F6F6-3612-F94D-6B940B2D0B48}"/>
            </a:ext>
          </a:extLst>
        </cdr:cNvPr>
        <cdr:cNvCxnSpPr/>
      </cdr:nvCxnSpPr>
      <cdr:spPr>
        <a:xfrm xmlns:a="http://schemas.openxmlformats.org/drawingml/2006/main" flipH="1">
          <a:off x="3412958" y="954726"/>
          <a:ext cx="224000" cy="422391"/>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0.74121</cdr:x>
      <cdr:y>0.26323</cdr:y>
    </cdr:from>
    <cdr:to>
      <cdr:x>0.79589</cdr:x>
      <cdr:y>0.35552</cdr:y>
    </cdr:to>
    <cdr:sp macro="" textlink="">
      <cdr:nvSpPr>
        <cdr:cNvPr id="6" name="TextBox 5"/>
        <cdr:cNvSpPr txBox="1"/>
      </cdr:nvSpPr>
      <cdr:spPr>
        <a:xfrm xmlns:a="http://schemas.openxmlformats.org/drawingml/2006/main">
          <a:off x="6765758" y="1295400"/>
          <a:ext cx="499117" cy="4541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COVID19</a:t>
          </a:r>
        </a:p>
        <a:p xmlns:a="http://schemas.openxmlformats.org/drawingml/2006/main">
          <a:r>
            <a:rPr lang="en-US" sz="1100" dirty="0"/>
            <a:t>Impact</a:t>
          </a:r>
        </a:p>
      </cdr:txBody>
    </cdr:sp>
  </cdr:relSizeAnchor>
  <cdr:relSizeAnchor xmlns:cdr="http://schemas.openxmlformats.org/drawingml/2006/chartDrawing">
    <cdr:from>
      <cdr:x>0.59651</cdr:x>
      <cdr:y>0.13419</cdr:y>
    </cdr:from>
    <cdr:to>
      <cdr:x>0.62105</cdr:x>
      <cdr:y>0.22002</cdr:y>
    </cdr:to>
    <cdr:cxnSp macro="">
      <cdr:nvCxnSpPr>
        <cdr:cNvPr id="4" name="Straight Arrow Connector 3">
          <a:extLst xmlns:a="http://schemas.openxmlformats.org/drawingml/2006/main">
            <a:ext uri="{FF2B5EF4-FFF2-40B4-BE49-F238E27FC236}">
              <a16:creationId xmlns:a16="http://schemas.microsoft.com/office/drawing/2014/main" id="{877721B9-BBD2-754D-0EB8-BD79908DE1F5}"/>
            </a:ext>
          </a:extLst>
        </cdr:cNvPr>
        <cdr:cNvCxnSpPr/>
      </cdr:nvCxnSpPr>
      <cdr:spPr>
        <a:xfrm xmlns:a="http://schemas.openxmlformats.org/drawingml/2006/main" flipH="1">
          <a:off x="5444958" y="660400"/>
          <a:ext cx="224000" cy="422391"/>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0.01494</cdr:x>
      <cdr:y>0.03097</cdr:y>
    </cdr:from>
    <cdr:to>
      <cdr:x>0.08172</cdr:x>
      <cdr:y>0.0929</cdr:y>
    </cdr:to>
    <cdr:sp macro="" textlink="">
      <cdr:nvSpPr>
        <cdr:cNvPr id="7" name="TextBox 6">
          <a:extLst xmlns:a="http://schemas.openxmlformats.org/drawingml/2006/main">
            <a:ext uri="{FF2B5EF4-FFF2-40B4-BE49-F238E27FC236}">
              <a16:creationId xmlns:a16="http://schemas.microsoft.com/office/drawing/2014/main" id="{63016B27-8B73-7593-5148-01FFBD8A0261}"/>
            </a:ext>
          </a:extLst>
        </cdr:cNvPr>
        <cdr:cNvSpPr txBox="1"/>
      </cdr:nvSpPr>
      <cdr:spPr>
        <a:xfrm xmlns:a="http://schemas.openxmlformats.org/drawingml/2006/main">
          <a:off x="136358" y="152400"/>
          <a:ext cx="6096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MWh’s</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0.09231</cdr:y>
    </cdr:from>
    <cdr:to>
      <cdr:x>0.08074</cdr:x>
      <cdr:y>0.24359</cdr:y>
    </cdr:to>
    <cdr:sp macro="" textlink="">
      <cdr:nvSpPr>
        <cdr:cNvPr id="3" name="TextBox 2">
          <a:extLst xmlns:a="http://schemas.openxmlformats.org/drawingml/2006/main">
            <a:ext uri="{FF2B5EF4-FFF2-40B4-BE49-F238E27FC236}">
              <a16:creationId xmlns:a16="http://schemas.microsoft.com/office/drawing/2014/main" id="{C87C9032-0D6B-4ADF-9C9B-BE378612389E}"/>
            </a:ext>
          </a:extLst>
        </cdr:cNvPr>
        <cdr:cNvSpPr txBox="1"/>
      </cdr:nvSpPr>
      <cdr:spPr>
        <a:xfrm xmlns:a="http://schemas.openxmlformats.org/drawingml/2006/main">
          <a:off x="0" y="381000"/>
          <a:ext cx="1068917" cy="6244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Percentage of</a:t>
          </a:r>
        </a:p>
        <a:p xmlns:a="http://schemas.openxmlformats.org/drawingml/2006/main">
          <a:r>
            <a:rPr lang="en-US" sz="1100" dirty="0"/>
            <a:t>energy supplied</a:t>
          </a:r>
        </a:p>
      </cdr:txBody>
    </cdr:sp>
  </cdr:relSizeAnchor>
  <cdr:relSizeAnchor xmlns:cdr="http://schemas.openxmlformats.org/drawingml/2006/chartDrawing">
    <cdr:from>
      <cdr:x>0.39225</cdr:x>
      <cdr:y>0</cdr:y>
    </cdr:from>
    <cdr:to>
      <cdr:x>0.59081</cdr:x>
      <cdr:y>0.20769</cdr:y>
    </cdr:to>
    <cdr:sp macro="" textlink="">
      <cdr:nvSpPr>
        <cdr:cNvPr id="4" name="TextBox 3">
          <a:extLst xmlns:a="http://schemas.openxmlformats.org/drawingml/2006/main">
            <a:ext uri="{FF2B5EF4-FFF2-40B4-BE49-F238E27FC236}">
              <a16:creationId xmlns:a16="http://schemas.microsoft.com/office/drawing/2014/main" id="{1D58F849-C6F1-42AD-8CE3-C101119F4E1D}"/>
            </a:ext>
          </a:extLst>
        </cdr:cNvPr>
        <cdr:cNvSpPr txBox="1"/>
      </cdr:nvSpPr>
      <cdr:spPr>
        <a:xfrm xmlns:a="http://schemas.openxmlformats.org/drawingml/2006/main">
          <a:off x="3526914" y="0"/>
          <a:ext cx="1785372" cy="7773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2022 Sources of Energy</a:t>
          </a:r>
          <a:br>
            <a:rPr lang="en-US" sz="2000" dirty="0"/>
          </a:br>
          <a:r>
            <a:rPr lang="en-US" sz="2000" dirty="0"/>
            <a:t>     and Cost ($/MWh)</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10955" cy="461963"/>
          </a:xfrm>
          <a:prstGeom prst="rect">
            <a:avLst/>
          </a:prstGeom>
        </p:spPr>
        <p:txBody>
          <a:bodyPr vert="horz" lIns="91771" tIns="45885" rIns="91771" bIns="45885" rtlCol="0"/>
          <a:lstStyle>
            <a:lvl1pPr algn="l">
              <a:defRPr sz="1200"/>
            </a:lvl1pPr>
          </a:lstStyle>
          <a:p>
            <a:endParaRPr lang="en-US" dirty="0"/>
          </a:p>
        </p:txBody>
      </p:sp>
      <p:sp>
        <p:nvSpPr>
          <p:cNvPr id="3" name="Date Placeholder 2"/>
          <p:cNvSpPr>
            <a:spLocks noGrp="1"/>
          </p:cNvSpPr>
          <p:nvPr>
            <p:ph type="dt" sz="quarter" idx="1"/>
          </p:nvPr>
        </p:nvSpPr>
        <p:spPr>
          <a:xfrm>
            <a:off x="3937526" y="3"/>
            <a:ext cx="3010955" cy="461963"/>
          </a:xfrm>
          <a:prstGeom prst="rect">
            <a:avLst/>
          </a:prstGeom>
        </p:spPr>
        <p:txBody>
          <a:bodyPr vert="horz" lIns="91771" tIns="45885" rIns="91771" bIns="45885" rtlCol="0"/>
          <a:lstStyle>
            <a:lvl1pPr algn="r">
              <a:defRPr sz="1200"/>
            </a:lvl1pPr>
          </a:lstStyle>
          <a:p>
            <a:fld id="{224B7BF4-749C-4100-B64F-05CD33D922BE}" type="datetimeFigureOut">
              <a:rPr lang="en-US" smtClean="0"/>
              <a:t>3/31/2023</a:t>
            </a:fld>
            <a:endParaRPr lang="en-US" dirty="0"/>
          </a:p>
        </p:txBody>
      </p:sp>
      <p:sp>
        <p:nvSpPr>
          <p:cNvPr id="4" name="Footer Placeholder 3"/>
          <p:cNvSpPr>
            <a:spLocks noGrp="1"/>
          </p:cNvSpPr>
          <p:nvPr>
            <p:ph type="ftr" sz="quarter" idx="2"/>
          </p:nvPr>
        </p:nvSpPr>
        <p:spPr>
          <a:xfrm>
            <a:off x="1" y="8772520"/>
            <a:ext cx="3010955" cy="461963"/>
          </a:xfrm>
          <a:prstGeom prst="rect">
            <a:avLst/>
          </a:prstGeom>
        </p:spPr>
        <p:txBody>
          <a:bodyPr vert="horz" lIns="91771" tIns="45885" rIns="91771" bIns="458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526" y="8772520"/>
            <a:ext cx="3010955" cy="461963"/>
          </a:xfrm>
          <a:prstGeom prst="rect">
            <a:avLst/>
          </a:prstGeom>
        </p:spPr>
        <p:txBody>
          <a:bodyPr vert="horz" lIns="91771" tIns="45885" rIns="91771" bIns="45885" rtlCol="0" anchor="b"/>
          <a:lstStyle>
            <a:lvl1pPr algn="r">
              <a:defRPr sz="1200"/>
            </a:lvl1pPr>
          </a:lstStyle>
          <a:p>
            <a:fld id="{4C699313-3BB7-491A-8FF5-89CE41570EFA}" type="slidenum">
              <a:rPr lang="en-US" smtClean="0"/>
              <a:t>‹#›</a:t>
            </a:fld>
            <a:endParaRPr lang="en-US" dirty="0"/>
          </a:p>
        </p:txBody>
      </p:sp>
    </p:spTree>
    <p:extLst>
      <p:ext uri="{BB962C8B-B14F-4D97-AF65-F5344CB8AC3E}">
        <p14:creationId xmlns:p14="http://schemas.microsoft.com/office/powerpoint/2010/main" val="372984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
            <a:ext cx="3011699" cy="461803"/>
          </a:xfrm>
          <a:prstGeom prst="rect">
            <a:avLst/>
          </a:prstGeom>
        </p:spPr>
        <p:txBody>
          <a:bodyPr vert="horz" lIns="92459" tIns="46230" rIns="92459" bIns="46230" rtlCol="0"/>
          <a:lstStyle>
            <a:lvl1pPr algn="l">
              <a:defRPr sz="1200"/>
            </a:lvl1pPr>
          </a:lstStyle>
          <a:p>
            <a:endParaRPr lang="en-US" dirty="0"/>
          </a:p>
        </p:txBody>
      </p:sp>
      <p:sp>
        <p:nvSpPr>
          <p:cNvPr id="3" name="Date Placeholder 2"/>
          <p:cNvSpPr>
            <a:spLocks noGrp="1"/>
          </p:cNvSpPr>
          <p:nvPr>
            <p:ph type="dt" idx="1"/>
          </p:nvPr>
        </p:nvSpPr>
        <p:spPr>
          <a:xfrm>
            <a:off x="3936769" y="1"/>
            <a:ext cx="3011699" cy="461803"/>
          </a:xfrm>
          <a:prstGeom prst="rect">
            <a:avLst/>
          </a:prstGeom>
        </p:spPr>
        <p:txBody>
          <a:bodyPr vert="horz" lIns="92459" tIns="46230" rIns="92459" bIns="46230" rtlCol="0"/>
          <a:lstStyle>
            <a:lvl1pPr algn="r">
              <a:defRPr sz="1200"/>
            </a:lvl1pPr>
          </a:lstStyle>
          <a:p>
            <a:fld id="{BD122612-CE9B-4510-B0A7-EF1BF9B4769C}" type="datetimeFigureOut">
              <a:rPr lang="en-US" smtClean="0"/>
              <a:pPr/>
              <a:t>3/31/2023</a:t>
            </a:fld>
            <a:endParaRPr lang="en-US" dirty="0"/>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2459" tIns="46230" rIns="92459" bIns="46230" rtlCol="0" anchor="ctr"/>
          <a:lstStyle/>
          <a:p>
            <a:endParaRPr lang="en-US" dirty="0"/>
          </a:p>
        </p:txBody>
      </p:sp>
      <p:sp>
        <p:nvSpPr>
          <p:cNvPr id="5" name="Notes Placeholder 4"/>
          <p:cNvSpPr>
            <a:spLocks noGrp="1"/>
          </p:cNvSpPr>
          <p:nvPr>
            <p:ph type="body" sz="quarter" idx="3"/>
          </p:nvPr>
        </p:nvSpPr>
        <p:spPr>
          <a:xfrm>
            <a:off x="695008" y="4387138"/>
            <a:ext cx="5560060" cy="4156233"/>
          </a:xfrm>
          <a:prstGeom prst="rect">
            <a:avLst/>
          </a:prstGeom>
        </p:spPr>
        <p:txBody>
          <a:bodyPr vert="horz" lIns="92459" tIns="46230" rIns="92459" bIns="462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8772669"/>
            <a:ext cx="3011699" cy="461803"/>
          </a:xfrm>
          <a:prstGeom prst="rect">
            <a:avLst/>
          </a:prstGeom>
        </p:spPr>
        <p:txBody>
          <a:bodyPr vert="horz" lIns="92459" tIns="46230" rIns="92459" bIns="4623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9"/>
            <a:ext cx="3011699" cy="461803"/>
          </a:xfrm>
          <a:prstGeom prst="rect">
            <a:avLst/>
          </a:prstGeom>
        </p:spPr>
        <p:txBody>
          <a:bodyPr vert="horz" lIns="92459" tIns="46230" rIns="92459" bIns="46230" rtlCol="0" anchor="b"/>
          <a:lstStyle>
            <a:lvl1pPr algn="r">
              <a:defRPr sz="1200"/>
            </a:lvl1pPr>
          </a:lstStyle>
          <a:p>
            <a:fld id="{C273C452-0A69-4287-B36B-8F027A5FEFCB}" type="slidenum">
              <a:rPr lang="en-US" smtClean="0"/>
              <a:pPr/>
              <a:t>‹#›</a:t>
            </a:fld>
            <a:endParaRPr lang="en-US" dirty="0"/>
          </a:p>
        </p:txBody>
      </p:sp>
    </p:spTree>
    <p:extLst>
      <p:ext uri="{BB962C8B-B14F-4D97-AF65-F5344CB8AC3E}">
        <p14:creationId xmlns:p14="http://schemas.microsoft.com/office/powerpoint/2010/main" val="3237899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Presentation to Utility Board 4/10/23.</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Presentation to City Council 4/3/23.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Appointed Director in August 2009. I have been with Orrville Utilities for 36 years and in the utility sector for over 41 years.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There are additional detailed and reference slides at the end of the report.</a:t>
            </a:r>
            <a:endParaRPr lang="en-US" sz="1400" dirty="0"/>
          </a:p>
          <a:p>
            <a:endParaRPr lang="en-US" baseline="0" dirty="0"/>
          </a:p>
        </p:txBody>
      </p:sp>
      <p:sp>
        <p:nvSpPr>
          <p:cNvPr id="4" name="Slide Number Placeholder 3"/>
          <p:cNvSpPr>
            <a:spLocks noGrp="1"/>
          </p:cNvSpPr>
          <p:nvPr>
            <p:ph type="sldNum" sz="quarter" idx="10"/>
          </p:nvPr>
        </p:nvSpPr>
        <p:spPr/>
        <p:txBody>
          <a:bodyPr/>
          <a:lstStyle/>
          <a:p>
            <a:fld id="{4ADB2783-EB2B-41F7-906A-2F4885F86AE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ok- Charts show the percent of energy from sources to serve our customers. In 2015, all of our projects, except solar was in in operation. Power Plant is Blue (~50/50 coal &amp; gas).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The decline in output from the power plant is attributable the EPA mandated operational restrictions which went into effect January 31,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Orrville generation percentage typical since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Hydro projects production increased this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The next series of charts get into the details &amp; complexities of power supply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 Generation Portfolio report in Power &amp; Energy Reports file.</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10</a:t>
            </a:fld>
            <a:endParaRPr lang="en-US" dirty="0"/>
          </a:p>
        </p:txBody>
      </p:sp>
    </p:spTree>
    <p:extLst>
      <p:ext uri="{BB962C8B-B14F-4D97-AF65-F5344CB8AC3E}">
        <p14:creationId xmlns:p14="http://schemas.microsoft.com/office/powerpoint/2010/main" val="3091304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Typical breakouts.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Approximately 20% of our customer sales are located outside City limits.  Approx. 88% of our 7200 customers are residential.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About half our sales come from 20 customers and over half of these sales comes from 2 customers!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Industrial Customer Usage &amp; Retail Sales History reports.</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11</a:t>
            </a:fld>
            <a:endParaRPr lang="en-US" dirty="0"/>
          </a:p>
        </p:txBody>
      </p:sp>
    </p:spTree>
    <p:extLst>
      <p:ext uri="{BB962C8B-B14F-4D97-AF65-F5344CB8AC3E}">
        <p14:creationId xmlns:p14="http://schemas.microsoft.com/office/powerpoint/2010/main" val="2669329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t>ok- A more detailed look at our top industrial customers by electrical</a:t>
            </a:r>
            <a:r>
              <a:rPr lang="en-US" sz="1400" baseline="0" dirty="0"/>
              <a:t> usage, in kWh’s.  We sell about 300,000,000kWh’s annually.</a:t>
            </a:r>
          </a:p>
          <a:p>
            <a:endParaRPr lang="en-US" sz="1400" baseline="0" dirty="0"/>
          </a:p>
          <a:p>
            <a:r>
              <a:rPr lang="en-US" sz="1400" baseline="0" dirty="0"/>
              <a:t>From Industrial Customer Usage report.</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12</a:t>
            </a:fld>
            <a:endParaRPr lang="en-US" dirty="0"/>
          </a:p>
        </p:txBody>
      </p:sp>
    </p:spTree>
    <p:extLst>
      <p:ext uri="{BB962C8B-B14F-4D97-AF65-F5344CB8AC3E}">
        <p14:creationId xmlns:p14="http://schemas.microsoft.com/office/powerpoint/2010/main" val="695609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ok-  Rapidly increasing transmission costs are still a concern.  It was one of the top issues discussed with our legislators in Washington earlier this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ability to operate during the peak periods enables us to receive financial credits to off-set a large portion of the fees we pay.  In addition, we generally sell into the wholesale market during these times which allow us to generate additional revenues.</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13</a:t>
            </a:fld>
            <a:endParaRPr lang="en-US" dirty="0"/>
          </a:p>
        </p:txBody>
      </p:sp>
    </p:spTree>
    <p:extLst>
      <p:ext uri="{BB962C8B-B14F-4D97-AF65-F5344CB8AC3E}">
        <p14:creationId xmlns:p14="http://schemas.microsoft.com/office/powerpoint/2010/main" val="72012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ok-  Updated 2/23/23.  </a:t>
            </a:r>
          </a:p>
          <a:p>
            <a:r>
              <a:rPr lang="en-US" sz="1200" dirty="0"/>
              <a:t>Some history.  AEP is the transmission owner.  PJM is the transmission or grid operator (in multiple states) in our region.  We pay fees to both.</a:t>
            </a:r>
          </a:p>
          <a:p>
            <a:r>
              <a:rPr lang="en-US" sz="1200" dirty="0"/>
              <a:t>Number in (</a:t>
            </a:r>
            <a:r>
              <a:rPr lang="en-US" sz="1200" dirty="0">
                <a:solidFill>
                  <a:srgbClr val="FF0000"/>
                </a:solidFill>
              </a:rPr>
              <a:t>red</a:t>
            </a:r>
            <a:r>
              <a:rPr lang="en-US" sz="1200" dirty="0"/>
              <a:t>) shows the cost our customers have to pick up (direct pass-thru).  The green shows the credits generated by the Power Plant (no fuel or O&amp;M costs).</a:t>
            </a:r>
          </a:p>
          <a:p>
            <a:r>
              <a:rPr lang="en-US" sz="1200" dirty="0"/>
              <a:t>Transmission owners receive fees i.e. full cost recovery plus 9-12% ROE on upgrades and expansion of the grid whether it’s needed or not.  There is little oversight by the government to confirm the need for the projects the utilities are spending money on.</a:t>
            </a:r>
          </a:p>
          <a:p>
            <a:r>
              <a:rPr lang="en-US" sz="1200" dirty="0"/>
              <a:t>Transmission credits are generated by the Power Plant &amp; diesels or other load reduction measures during the top 5 peak demands (5CP’s) during the year. Most communities issue alerts and ask customers to make changes (lower thermostats, energy efficiency projects, tiered or seasonal rates, reduction of production).</a:t>
            </a:r>
          </a:p>
          <a:p>
            <a:r>
              <a:rPr lang="en-US" sz="1200" dirty="0"/>
              <a:t>Everyone can help in this effort.  The more we reduce, the more everyone saves.</a:t>
            </a:r>
          </a:p>
          <a:p>
            <a:r>
              <a:rPr lang="en-US" sz="1200" dirty="0"/>
              <a:t>Generator 9 estimated transmission credit is $1.8M, Generator 10 $3.3M, Generator 11 $3.6M, diesels $0.6M.</a:t>
            </a:r>
          </a:p>
          <a:p>
            <a:r>
              <a:rPr lang="en-US" sz="1200" dirty="0"/>
              <a:t>The larger difference in 2017 was due to Generator 9’s outage (outage occurred in 2016 but financial impact not realized until following year).</a:t>
            </a:r>
          </a:p>
          <a:p>
            <a:endParaRPr lang="en-US" sz="1200" dirty="0"/>
          </a:p>
          <a:p>
            <a:r>
              <a:rPr lang="en-US" sz="1200" dirty="0"/>
              <a:t>Source: 2023 Sales &amp; Purchases report, AEP &amp; PJM details tab</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14</a:t>
            </a:fld>
            <a:endParaRPr lang="en-US" dirty="0"/>
          </a:p>
        </p:txBody>
      </p:sp>
    </p:spTree>
    <p:extLst>
      <p:ext uri="{BB962C8B-B14F-4D97-AF65-F5344CB8AC3E}">
        <p14:creationId xmlns:p14="http://schemas.microsoft.com/office/powerpoint/2010/main" val="3921560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ok- Retail sales are closely tied to industrial usage.  Industries account for ~50% of all energy sold. </a:t>
            </a:r>
          </a:p>
          <a:p>
            <a:r>
              <a:rPr lang="en-US" sz="1200" baseline="0" dirty="0"/>
              <a:t>Grey periods indicate recession periods.  Note declines in sales leading up to &amp; during most of the time period.</a:t>
            </a:r>
            <a:endParaRPr lang="en-US" sz="1200" dirty="0"/>
          </a:p>
          <a:p>
            <a:r>
              <a:rPr lang="en-US" sz="1200" dirty="0"/>
              <a:t>Major investments in the plant were made in 1986-87 based on our growth rate including p</a:t>
            </a:r>
            <a:r>
              <a:rPr lang="en-US" sz="1200" baseline="0" dirty="0"/>
              <a:t>articipation in our first AMP generation project in 1988 (Gorsuch project).</a:t>
            </a:r>
            <a:endParaRPr lang="en-US" sz="1200" dirty="0"/>
          </a:p>
          <a:p>
            <a:r>
              <a:rPr lang="en-US" sz="1200" dirty="0"/>
              <a:t>Early 2002-2011 was a tough period due to plant closings</a:t>
            </a:r>
            <a:r>
              <a:rPr lang="en-US" sz="1200" baseline="0" dirty="0"/>
              <a:t> and further focused our efforts in economic development (Orrville Office of Industrial Development created in 1996)- ACV, Gradall, Orr Products &amp; Morton Int’l closed in 2002.  Ross Sandcasting &amp; Orrville Bronze closed 2011.</a:t>
            </a:r>
          </a:p>
          <a:p>
            <a:endParaRPr lang="en-US" baseline="0" dirty="0"/>
          </a:p>
          <a:p>
            <a:r>
              <a:rPr lang="en-US" dirty="0"/>
              <a:t>From Retail Sales History 1964-YTD report.</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15</a:t>
            </a:fld>
            <a:endParaRPr lang="en-US" dirty="0"/>
          </a:p>
        </p:txBody>
      </p:sp>
    </p:spTree>
    <p:extLst>
      <p:ext uri="{BB962C8B-B14F-4D97-AF65-F5344CB8AC3E}">
        <p14:creationId xmlns:p14="http://schemas.microsoft.com/office/powerpoint/2010/main" val="1685398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mostly recovered from COVID period.</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16</a:t>
            </a:fld>
            <a:endParaRPr lang="en-US" dirty="0"/>
          </a:p>
        </p:txBody>
      </p:sp>
    </p:spTree>
    <p:extLst>
      <p:ext uri="{BB962C8B-B14F-4D97-AF65-F5344CB8AC3E}">
        <p14:creationId xmlns:p14="http://schemas.microsoft.com/office/powerpoint/2010/main" val="1582378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an unusual number of severe storms this past year that increased our customer outage time.</a:t>
            </a:r>
          </a:p>
          <a:p>
            <a:r>
              <a:rPr lang="en-US" dirty="0"/>
              <a:t>We did not have to use AMP or APPA’s mutual aid program.  We did send crews to assist other AMP members.</a:t>
            </a:r>
          </a:p>
          <a:p>
            <a:r>
              <a:rPr lang="en-US" dirty="0"/>
              <a:t>We are generally back home before AEP and FE restore service.</a:t>
            </a:r>
          </a:p>
          <a:p>
            <a:endParaRPr lang="en-US" dirty="0"/>
          </a:p>
          <a:p>
            <a:r>
              <a:rPr lang="en-US" dirty="0"/>
              <a:t>Source: 2022 APPA Annual Benchmark report</a:t>
            </a:r>
          </a:p>
        </p:txBody>
      </p:sp>
      <p:sp>
        <p:nvSpPr>
          <p:cNvPr id="4" name="Slide Number Placeholder 3"/>
          <p:cNvSpPr>
            <a:spLocks noGrp="1"/>
          </p:cNvSpPr>
          <p:nvPr>
            <p:ph type="sldNum" sz="quarter" idx="5"/>
          </p:nvPr>
        </p:nvSpPr>
        <p:spPr/>
        <p:txBody>
          <a:bodyPr/>
          <a:lstStyle/>
          <a:p>
            <a:fld id="{C273C452-0A69-4287-B36B-8F027A5FEFCB}" type="slidenum">
              <a:rPr lang="en-US" smtClean="0"/>
              <a:pPr/>
              <a:t>17</a:t>
            </a:fld>
            <a:endParaRPr lang="en-US" dirty="0"/>
          </a:p>
        </p:txBody>
      </p:sp>
    </p:spTree>
    <p:extLst>
      <p:ext uri="{BB962C8B-B14F-4D97-AF65-F5344CB8AC3E}">
        <p14:creationId xmlns:p14="http://schemas.microsoft.com/office/powerpoint/2010/main" val="2726072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Ok- High-level project slide.  Details in reference portion of slide deck.</a:t>
            </a:r>
          </a:p>
          <a:p>
            <a:r>
              <a:rPr lang="en-US" sz="1400" dirty="0"/>
              <a:t>These projects &amp; market purchases allow us to diversify to lower our risk exposure due</a:t>
            </a:r>
            <a:r>
              <a:rPr lang="en-US" sz="1400" baseline="0" dirty="0"/>
              <a:t> to environmental &amp; regulatory uncertainty, energy market &amp; fuel volatility as well as positioning ourselves for future challenges at the power plant.</a:t>
            </a:r>
          </a:p>
          <a:p>
            <a:r>
              <a:rPr lang="en-US" sz="1400" dirty="0"/>
              <a:t>Hydro’s- 4 sites along Ohio River (3 shown in pic), 350MW, $3.5B.  We have 11.6MW coming from these units.</a:t>
            </a:r>
          </a:p>
          <a:p>
            <a:r>
              <a:rPr lang="en-US" sz="1400" dirty="0"/>
              <a:t>Prairie St- 2 units in Illinois, 1600MW, $4B.  We have 5MW coming from this project.</a:t>
            </a:r>
          </a:p>
          <a:p>
            <a:r>
              <a:rPr lang="en-US" sz="1400" dirty="0"/>
              <a:t>Fremont- 2 units in Fremont, OH, 700MW, $675M (purchased at deep discount, partially constructed from FirstEnergy).  We have 26MW coming from this project.</a:t>
            </a:r>
          </a:p>
          <a:p>
            <a:r>
              <a:rPr lang="en-US" sz="1400" dirty="0"/>
              <a:t>Wind- Purchase 2MW from 150MW site from private developer in Ohio located off SR30 near Indiana border.  Program ended July 2022.</a:t>
            </a:r>
          </a:p>
          <a:p>
            <a:r>
              <a:rPr lang="en-US" sz="1400" dirty="0"/>
              <a:t>Solar- 2 sites, 1 &amp; 2MW, in Orrville.  Part of a 60MW, 16 communities in four states, $88M project.</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18</a:t>
            </a:fld>
            <a:endParaRPr lang="en-US" dirty="0"/>
          </a:p>
        </p:txBody>
      </p:sp>
    </p:spTree>
    <p:extLst>
      <p:ext uri="{BB962C8B-B14F-4D97-AF65-F5344CB8AC3E}">
        <p14:creationId xmlns:p14="http://schemas.microsoft.com/office/powerpoint/2010/main" val="3674465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latin typeface="Arial" pitchFamily="34" charset="0"/>
              </a:rPr>
              <a:t>ok- Base</a:t>
            </a:r>
            <a:r>
              <a:rPr lang="en-US" altLang="en-US" sz="1400" baseline="0" dirty="0">
                <a:latin typeface="Arial" pitchFamily="34" charset="0"/>
              </a:rPr>
              <a:t>: power is needed all the time, 24/7.  Some plants (like nuclear &amp; coal) are designed to operate in this mode and purchasers of energy for this need generally pay the least.</a:t>
            </a:r>
          </a:p>
          <a:p>
            <a:r>
              <a:rPr lang="en-US" altLang="en-US" sz="1400" baseline="0" dirty="0">
                <a:latin typeface="Arial" pitchFamily="34" charset="0"/>
              </a:rPr>
              <a:t>Intermediate: additional power needed during higher usages times (M-F and summer &amp; winter periods)</a:t>
            </a:r>
          </a:p>
          <a:p>
            <a:r>
              <a:rPr lang="en-US" altLang="en-US" sz="1400" baseline="0" dirty="0">
                <a:latin typeface="Arial" pitchFamily="34" charset="0"/>
              </a:rPr>
              <a:t>Peaking: maximum usage (extreme temperatures &amp; emergencies)</a:t>
            </a:r>
          </a:p>
          <a:p>
            <a:pPr marL="0" indent="0">
              <a:buFontTx/>
              <a:buNone/>
            </a:pPr>
            <a:r>
              <a:rPr lang="en-US" altLang="en-US" sz="1400" baseline="0" dirty="0">
                <a:latin typeface="Arial" pitchFamily="34" charset="0"/>
              </a:rPr>
              <a:t>Power Plant is now a peaking resource (Base source prior to 2017).</a:t>
            </a:r>
          </a:p>
          <a:p>
            <a:pPr marL="0" indent="0">
              <a:buFontTx/>
              <a:buNone/>
            </a:pPr>
            <a:r>
              <a:rPr lang="en-US" altLang="en-US" sz="1400" baseline="0" dirty="0">
                <a:latin typeface="Arial" pitchFamily="34" charset="0"/>
              </a:rPr>
              <a:t>We met our base load needs with the purchase of the two 4MW blocks of energy combined with AMP projects. </a:t>
            </a:r>
          </a:p>
          <a:p>
            <a:pPr marL="0" indent="0">
              <a:buFontTx/>
              <a:buNone/>
            </a:pPr>
            <a:r>
              <a:rPr lang="en-US" altLang="en-US" sz="1400" baseline="0" dirty="0">
                <a:latin typeface="Arial" pitchFamily="34" charset="0"/>
              </a:rPr>
              <a:t>We continue to evaluate needs and strategies for the long term.</a:t>
            </a:r>
          </a:p>
          <a:p>
            <a:pPr marL="0" indent="0">
              <a:buFontTx/>
              <a:buNone/>
            </a:pPr>
            <a:r>
              <a:rPr lang="en-US" altLang="en-US" sz="1400" baseline="0" dirty="0">
                <a:latin typeface="Arial" pitchFamily="34" charset="0"/>
              </a:rPr>
              <a:t>We use the following charts to meet these ever changing needs to keep cost low and reliability high.</a:t>
            </a:r>
          </a:p>
          <a:p>
            <a:pPr marL="0" indent="0">
              <a:buFontTx/>
              <a:buNone/>
            </a:pPr>
            <a:endParaRPr lang="en-US" altLang="en-US" sz="1400" baseline="0" dirty="0">
              <a:latin typeface="Arial" pitchFamily="34" charset="0"/>
            </a:endParaRPr>
          </a:p>
          <a:p>
            <a:pPr marL="0" indent="0">
              <a:buFontTx/>
              <a:buNone/>
            </a:pPr>
            <a:r>
              <a:rPr lang="en-US" altLang="en-US" sz="1400" baseline="0" dirty="0">
                <a:latin typeface="Arial" pitchFamily="34" charset="0"/>
              </a:rPr>
              <a:t>Source: AMP</a:t>
            </a:r>
            <a:endParaRPr lang="en-US" altLang="en-US" sz="1400"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19</a:t>
            </a:fld>
            <a:endParaRPr lang="en-US" dirty="0"/>
          </a:p>
        </p:txBody>
      </p:sp>
    </p:spTree>
    <p:extLst>
      <p:ext uri="{BB962C8B-B14F-4D97-AF65-F5344CB8AC3E}">
        <p14:creationId xmlns:p14="http://schemas.microsoft.com/office/powerpoint/2010/main" val="391140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a:p>
            <a:r>
              <a:rPr lang="en-US" sz="1400" dirty="0"/>
              <a:t>ok- Background.  </a:t>
            </a:r>
          </a:p>
          <a:p>
            <a:r>
              <a:rPr lang="en-US" sz="1400" dirty="0"/>
              <a:t>The Public Utility Board, by City Charter, is responsible for operation &amp; maintenance, improvement or expansion and the establishment of rates for the Electric, Water</a:t>
            </a:r>
            <a:r>
              <a:rPr lang="en-US" sz="1400" baseline="0" dirty="0"/>
              <a:t> &amp; Wastewater </a:t>
            </a:r>
            <a:r>
              <a:rPr lang="en-US" sz="1400" dirty="0"/>
              <a:t>Utilities. Board members are appointed by the Mayor and serve staggered, 5-year terms.</a:t>
            </a:r>
          </a:p>
          <a:p>
            <a:r>
              <a:rPr lang="en-US" sz="1400" dirty="0"/>
              <a:t>The Board appoints the Director of Utilities who manages the Electric, Water &amp; Wastewater Utilities.  The Board provides independent oversight &amp; control which separates politics from the picture.  There are just a few communities governed this way in Ohio.</a:t>
            </a:r>
          </a:p>
          <a:p>
            <a:r>
              <a:rPr lang="en-US" sz="1400" dirty="0"/>
              <a:t>All utilities are non-profit</a:t>
            </a:r>
            <a:r>
              <a:rPr lang="en-US" sz="1400" baseline="0" dirty="0"/>
              <a:t> and have their own enterprise funds (i.e. rates are set separately to ensure each Utility is independent &amp; financially sound).  This financial separation also keeps politics at arms length to allow the utility to operate more like a business that is still controlled locally.</a:t>
            </a:r>
          </a:p>
          <a:p>
            <a:r>
              <a:rPr lang="en-US" sz="1400" baseline="0" dirty="0"/>
              <a:t>There is no formal subsidizing between the Utilities or City.  By ordinance, however, the City receives free electric for the buildings &amp; street lighting as long as it remains economically feasible.</a:t>
            </a:r>
          </a:p>
          <a:p>
            <a:r>
              <a:rPr lang="en-US" sz="1400" baseline="0" dirty="0"/>
              <a:t>In addition, the Utility operates 65 miles of fiber optic communication systems &amp; provides City-wide computer systems and network support. </a:t>
            </a:r>
          </a:p>
          <a:p>
            <a:pPr defTabSz="917720">
              <a:defRPr/>
            </a:pPr>
            <a:r>
              <a:rPr lang="en-US" sz="1400" baseline="0" dirty="0"/>
              <a:t>All Utilities are relicensed (operating permits renewed) 5 years.  Generally the EPA imposes additional limits &amp; operating restrictions with each renewal.</a:t>
            </a:r>
          </a:p>
          <a:p>
            <a:pPr defTabSz="917720">
              <a:defRPr/>
            </a:pPr>
            <a:endParaRPr lang="en-US" sz="1400" baseline="0" dirty="0"/>
          </a:p>
          <a:p>
            <a:endParaRPr lang="en-US" sz="1400"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a:t>
            </a:fld>
            <a:endParaRPr lang="en-US" dirty="0"/>
          </a:p>
        </p:txBody>
      </p:sp>
    </p:spTree>
    <p:extLst>
      <p:ext uri="{BB962C8B-B14F-4D97-AF65-F5344CB8AC3E}">
        <p14:creationId xmlns:p14="http://schemas.microsoft.com/office/powerpoint/2010/main" val="836004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ok- MWh’s shown below 0 (yellow bar) represent sales that were made into the wholesale market.</a:t>
            </a:r>
          </a:p>
          <a:p>
            <a:r>
              <a:rPr lang="en-US" sz="1200" dirty="0"/>
              <a:t>Each energy source has a separate price and is available during certain times.  For example, solar &amp; wind only available 21% &amp; 18% of the time last year vs,</a:t>
            </a:r>
          </a:p>
          <a:p>
            <a:r>
              <a:rPr lang="en-US" sz="1200" dirty="0"/>
              <a:t>Prairie St 95% and market 100%.  Each are subject to variable fuel cost, transmission capability, equipment availability.  The next two slides give you an</a:t>
            </a:r>
          </a:p>
          <a:p>
            <a:r>
              <a:rPr lang="en-US" sz="1200" dirty="0"/>
              <a:t>idea of the many components that go into bringing energy to our customers.</a:t>
            </a:r>
          </a:p>
          <a:p>
            <a:endParaRPr lang="en-US" sz="1200" dirty="0"/>
          </a:p>
          <a:p>
            <a:r>
              <a:rPr lang="en-US" sz="1200" dirty="0"/>
              <a:t>Source: 2022 Sales, purchases report</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20</a:t>
            </a:fld>
            <a:endParaRPr lang="en-US" dirty="0"/>
          </a:p>
        </p:txBody>
      </p:sp>
    </p:spTree>
    <p:extLst>
      <p:ext uri="{BB962C8B-B14F-4D97-AF65-F5344CB8AC3E}">
        <p14:creationId xmlns:p14="http://schemas.microsoft.com/office/powerpoint/2010/main" val="2226069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ok- Shows how much energy comes from each source and associated cost.</a:t>
            </a:r>
          </a:p>
          <a:p>
            <a:r>
              <a:rPr lang="en-US" sz="1200" dirty="0"/>
              <a:t>We purchased the AMP diesels on 12/31/20.</a:t>
            </a:r>
          </a:p>
          <a:p>
            <a:r>
              <a:rPr lang="en-US" sz="1200" dirty="0"/>
              <a:t>Total market purchases are the combination of CITI Group &amp; Market Purchases, representing 21% in 2022 . </a:t>
            </a:r>
          </a:p>
          <a:p>
            <a:r>
              <a:rPr lang="en-US" sz="1200" dirty="0"/>
              <a:t>   The CITI purchases are fixed, multi-year purchases. </a:t>
            </a:r>
          </a:p>
          <a:p>
            <a:r>
              <a:rPr lang="en-US" sz="1200" dirty="0"/>
              <a:t>   Market purchase are a combination of real time and day ahead purchases.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use this chart and the following chart to make decisions when purchasing energy and evaluating future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2022 Sales, purchases report</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21</a:t>
            </a:fld>
            <a:endParaRPr lang="en-US" dirty="0"/>
          </a:p>
        </p:txBody>
      </p:sp>
    </p:spTree>
    <p:extLst>
      <p:ext uri="{BB962C8B-B14F-4D97-AF65-F5344CB8AC3E}">
        <p14:creationId xmlns:p14="http://schemas.microsoft.com/office/powerpoint/2010/main" val="1477846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ok-  Shows percent of time energy source can delivery energy and the amount of energy we receive form each source.</a:t>
            </a:r>
          </a:p>
          <a:p>
            <a:r>
              <a:rPr lang="en-US" sz="1200" dirty="0"/>
              <a:t>It would be nice to receive more energy from NYPA hydro but our allocation is limited.  It is the cheapest energy we receive.</a:t>
            </a:r>
          </a:p>
          <a:p>
            <a:r>
              <a:rPr lang="en-US" sz="1200" dirty="0"/>
              <a:t>Market purchases are the next lowest cost energy source, we purchase the balance of our needs here after we take the contracted output from the AMP projects. </a:t>
            </a:r>
          </a:p>
          <a:p>
            <a:r>
              <a:rPr lang="en-US" sz="1200" dirty="0"/>
              <a:t>Solar &amp; wind were only available 21% and 18% of the time last year.  The next chart shows their output during the year.</a:t>
            </a:r>
          </a:p>
          <a:p>
            <a:r>
              <a:rPr lang="en-US" sz="1200" dirty="0"/>
              <a:t>Energy generated from the power plant is generally not scheduled and is sold into the wholesale market when we are operating for peak needs.</a:t>
            </a:r>
            <a:endParaRPr lang="en-US" dirty="0"/>
          </a:p>
          <a:p>
            <a:endParaRPr lang="en-US" dirty="0"/>
          </a:p>
          <a:p>
            <a:r>
              <a:rPr lang="en-US" dirty="0"/>
              <a:t>Source: Sales, purchases report</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22</a:t>
            </a:fld>
            <a:endParaRPr lang="en-US" dirty="0"/>
          </a:p>
        </p:txBody>
      </p:sp>
    </p:spTree>
    <p:extLst>
      <p:ext uri="{BB962C8B-B14F-4D97-AF65-F5344CB8AC3E}">
        <p14:creationId xmlns:p14="http://schemas.microsoft.com/office/powerpoint/2010/main" val="159931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Capacity is a measure of how long the unit was generating.  100% represents, operating 24hrs/day, 7 days/week, 365 days /yr.  </a:t>
            </a:r>
          </a:p>
          <a:p>
            <a:r>
              <a:rPr lang="en-US" dirty="0"/>
              <a:t>Base load units are designed and typical operate 90% of time- Coal, nuclear, oil, natural gas</a:t>
            </a:r>
          </a:p>
          <a:p>
            <a:r>
              <a:rPr lang="en-US" dirty="0"/>
              <a:t>Others that depend on mother nature (renewables) can vary widely and must be backed up by other sources.</a:t>
            </a:r>
          </a:p>
          <a:p>
            <a:r>
              <a:rPr lang="en-US" dirty="0"/>
              <a:t>Run of river units like our hydro are more susceptible to river flow (influenced by rain) unlike NYPA hydro that is based on more consistent lake levels.</a:t>
            </a:r>
          </a:p>
          <a:p>
            <a:r>
              <a:rPr lang="en-US" dirty="0"/>
              <a:t>The Blue Creek Wind project ended July 2022 (we only purchased energy from this 3</a:t>
            </a:r>
            <a:r>
              <a:rPr lang="en-US" baseline="30000" dirty="0"/>
              <a:t>rd</a:t>
            </a:r>
            <a:r>
              <a:rPr lang="en-US" dirty="0"/>
              <a:t>-party owned project)</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23</a:t>
            </a:fld>
            <a:endParaRPr lang="en-US" dirty="0"/>
          </a:p>
        </p:txBody>
      </p:sp>
    </p:spTree>
    <p:extLst>
      <p:ext uri="{BB962C8B-B14F-4D97-AF65-F5344CB8AC3E}">
        <p14:creationId xmlns:p14="http://schemas.microsoft.com/office/powerpoint/2010/main" val="3385504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This is what we compete against locally.</a:t>
            </a:r>
          </a:p>
          <a:p>
            <a:r>
              <a:rPr lang="en-US" dirty="0"/>
              <a:t>AEP &amp; FirstEnergy have implemented significant increases the past two years.</a:t>
            </a:r>
          </a:p>
          <a:p>
            <a:r>
              <a:rPr lang="en-US" dirty="0"/>
              <a:t>FE just announced ~5 cent/kwh increase in June</a:t>
            </a:r>
          </a:p>
        </p:txBody>
      </p:sp>
      <p:sp>
        <p:nvSpPr>
          <p:cNvPr id="4" name="Slide Number Placeholder 3"/>
          <p:cNvSpPr>
            <a:spLocks noGrp="1"/>
          </p:cNvSpPr>
          <p:nvPr>
            <p:ph type="sldNum" sz="quarter" idx="5"/>
          </p:nvPr>
        </p:nvSpPr>
        <p:spPr/>
        <p:txBody>
          <a:bodyPr/>
          <a:lstStyle/>
          <a:p>
            <a:fld id="{C273C452-0A69-4287-B36B-8F027A5FEFCB}" type="slidenum">
              <a:rPr lang="en-US" smtClean="0"/>
              <a:pPr/>
              <a:t>24</a:t>
            </a:fld>
            <a:endParaRPr lang="en-US" dirty="0"/>
          </a:p>
        </p:txBody>
      </p:sp>
    </p:spTree>
    <p:extLst>
      <p:ext uri="{BB962C8B-B14F-4D97-AF65-F5344CB8AC3E}">
        <p14:creationId xmlns:p14="http://schemas.microsoft.com/office/powerpoint/2010/main" val="77932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ok- Here’s how we stack up across the nation.</a:t>
            </a:r>
          </a:p>
          <a:p>
            <a:r>
              <a:rPr lang="en-US" sz="1200" dirty="0"/>
              <a:t>AEP &amp; FirstEnergy’s commercial and industrial rates very difficult to determine.  FE rates do not include June ‘23 increase.</a:t>
            </a:r>
          </a:p>
          <a:p>
            <a:r>
              <a:rPr lang="en-US" sz="1200" dirty="0"/>
              <a:t>They are often customized and include special contracts, however, generally speaking, they are competitive with us.</a:t>
            </a:r>
          </a:p>
          <a:p>
            <a:endParaRPr lang="en-US" sz="1200" dirty="0"/>
          </a:p>
          <a:p>
            <a:r>
              <a:rPr lang="en-US" sz="1200" dirty="0"/>
              <a:t>Source: APPA for IOU &amp; Co-op data, AEP website and FE customer bills.</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25</a:t>
            </a:fld>
            <a:endParaRPr lang="en-US" dirty="0"/>
          </a:p>
        </p:txBody>
      </p:sp>
    </p:spTree>
    <p:extLst>
      <p:ext uri="{BB962C8B-B14F-4D97-AF65-F5344CB8AC3E}">
        <p14:creationId xmlns:p14="http://schemas.microsoft.com/office/powerpoint/2010/main" val="185662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ok-  I always like to show this graph to show what’s been happening the past 20+ years. We began exploring and making investments in alternative,</a:t>
            </a:r>
            <a:r>
              <a:rPr lang="en-US" sz="1200" baseline="0" dirty="0"/>
              <a:t> l</a:t>
            </a:r>
            <a:r>
              <a:rPr lang="en-US" sz="1200" dirty="0"/>
              <a:t>ong term power supply options to hedge rapidly escalating energy costs in the early 2000 time period.  The 18 month recession in 2008-09, shale gas development and coal plant shut-downs replaced by new gas generation changed the energy market in a profound way.</a:t>
            </a:r>
          </a:p>
          <a:p>
            <a:r>
              <a:rPr lang="en-US" sz="1200" dirty="0"/>
              <a:t>Wholesale market has fundamentally shifted the way we operate the plant</a:t>
            </a:r>
            <a:r>
              <a:rPr lang="en-US" sz="1200" baseline="0" dirty="0"/>
              <a:t> since 2009.</a:t>
            </a:r>
            <a:r>
              <a:rPr lang="en-US" sz="1200" dirty="0"/>
              <a:t>  In 2012, we dropped backed to one unit (2 during winter &amp; summer periods).  In 2017, the new EPA regulations went into effect, limiting operation on the coal units to 10% and forced converting the largest coal unit to natural gas.</a:t>
            </a:r>
          </a:p>
          <a:p>
            <a:r>
              <a:rPr lang="en-US" sz="1200" dirty="0"/>
              <a:t>2022 volatility impacted us all with extreme energy and natural gas prices driven by the Ukraine invasion and the American free enterprise system (aka greed).  Fortunately because we still retain the ability to generate, we benefitted in the wholesale markets.  The additional income we generated during Winter Storm Elliot was about 40% of our total excess market sales which helped off-set the energy we purchased from the market during the year and allowed us to keep our rates fixed again for another year.</a:t>
            </a:r>
            <a:r>
              <a:rPr lang="en-US" sz="1200" baseline="0" dirty="0"/>
              <a:t> </a:t>
            </a:r>
          </a:p>
          <a:p>
            <a:endParaRPr lang="en-US" sz="1200" baseline="0" dirty="0"/>
          </a:p>
          <a:p>
            <a:r>
              <a:rPr lang="en-US" sz="1200" baseline="0" dirty="0"/>
              <a:t>Chart Source: AMP</a:t>
            </a:r>
            <a:endParaRPr lang="en-US" sz="1200" dirty="0"/>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26</a:t>
            </a:fld>
            <a:endParaRPr lang="en-US" dirty="0"/>
          </a:p>
        </p:txBody>
      </p:sp>
    </p:spTree>
    <p:extLst>
      <p:ext uri="{BB962C8B-B14F-4D97-AF65-F5344CB8AC3E}">
        <p14:creationId xmlns:p14="http://schemas.microsoft.com/office/powerpoint/2010/main" val="92950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shifts in the past 10 years.  Natural gas has picked up most of retired coal generation and quickly backs up the renewable sources.</a:t>
            </a:r>
          </a:p>
          <a:p>
            <a:r>
              <a:rPr lang="en-US" dirty="0"/>
              <a:t>Natural gas plants are not as robust as coal &amp; nuclear facilities but are now more critical than ever playing a duel role.</a:t>
            </a:r>
          </a:p>
        </p:txBody>
      </p:sp>
      <p:sp>
        <p:nvSpPr>
          <p:cNvPr id="4" name="Slide Number Placeholder 3"/>
          <p:cNvSpPr>
            <a:spLocks noGrp="1"/>
          </p:cNvSpPr>
          <p:nvPr>
            <p:ph type="sldNum" sz="quarter" idx="5"/>
          </p:nvPr>
        </p:nvSpPr>
        <p:spPr/>
        <p:txBody>
          <a:bodyPr/>
          <a:lstStyle/>
          <a:p>
            <a:fld id="{C273C452-0A69-4287-B36B-8F027A5FEFCB}" type="slidenum">
              <a:rPr lang="en-US" smtClean="0"/>
              <a:pPr/>
              <a:t>27</a:t>
            </a:fld>
            <a:endParaRPr lang="en-US" dirty="0"/>
          </a:p>
        </p:txBody>
      </p:sp>
    </p:spTree>
    <p:extLst>
      <p:ext uri="{BB962C8B-B14F-4D97-AF65-F5344CB8AC3E}">
        <p14:creationId xmlns:p14="http://schemas.microsoft.com/office/powerpoint/2010/main" val="2228548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ok-  US net generation sources. Most additions will came from solar, wind &amp; natural gas. </a:t>
            </a:r>
          </a:p>
          <a:p>
            <a:r>
              <a:rPr lang="en-US" sz="1400" dirty="0"/>
              <a:t>Solar expected to quadruple by 2030.</a:t>
            </a:r>
          </a:p>
          <a:p>
            <a:endParaRPr lang="en-US" sz="1400" dirty="0"/>
          </a:p>
          <a:p>
            <a:r>
              <a:rPr lang="en-US" sz="1400" dirty="0"/>
              <a:t>Source: 2022 EIA data in Annual Report file</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28</a:t>
            </a:fld>
            <a:endParaRPr lang="en-US" dirty="0"/>
          </a:p>
        </p:txBody>
      </p:sp>
    </p:spTree>
    <p:extLst>
      <p:ext uri="{BB962C8B-B14F-4D97-AF65-F5344CB8AC3E}">
        <p14:creationId xmlns:p14="http://schemas.microsoft.com/office/powerpoint/2010/main" val="228452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Utility budgets.</a:t>
            </a:r>
          </a:p>
          <a:p>
            <a:r>
              <a:rPr lang="en-US" dirty="0"/>
              <a:t>Similar to 2022 except for increases in materials related to supply chain issues.</a:t>
            </a:r>
          </a:p>
          <a:p>
            <a:endParaRPr lang="en-US" dirty="0"/>
          </a:p>
          <a:p>
            <a:r>
              <a:rPr lang="en-US" dirty="0"/>
              <a:t>Source: Strimlan report for City Council workshop.</a:t>
            </a:r>
          </a:p>
        </p:txBody>
      </p:sp>
      <p:sp>
        <p:nvSpPr>
          <p:cNvPr id="4" name="Slide Number Placeholder 3"/>
          <p:cNvSpPr>
            <a:spLocks noGrp="1"/>
          </p:cNvSpPr>
          <p:nvPr>
            <p:ph type="sldNum" sz="quarter" idx="5"/>
          </p:nvPr>
        </p:nvSpPr>
        <p:spPr/>
        <p:txBody>
          <a:bodyPr/>
          <a:lstStyle/>
          <a:p>
            <a:fld id="{C273C452-0A69-4287-B36B-8F027A5FEFCB}" type="slidenum">
              <a:rPr lang="en-US" smtClean="0"/>
              <a:pPr/>
              <a:t>29</a:t>
            </a:fld>
            <a:endParaRPr lang="en-US" dirty="0"/>
          </a:p>
        </p:txBody>
      </p:sp>
    </p:spTree>
    <p:extLst>
      <p:ext uri="{BB962C8B-B14F-4D97-AF65-F5344CB8AC3E}">
        <p14:creationId xmlns:p14="http://schemas.microsoft.com/office/powerpoint/2010/main" val="52897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aseline="0" dirty="0"/>
              <a:t>ok- Total revenues were similar to 2021.  2023 budget includes several significant capital projects in all utilities (details shown later in this presentation).</a:t>
            </a:r>
            <a:br>
              <a:rPr lang="en-US" sz="1400" baseline="0" dirty="0"/>
            </a:br>
            <a:r>
              <a:rPr lang="en-US" sz="1400" baseline="0" dirty="0"/>
              <a:t>Electric rates stabilized for the year again despite some significant challenges.  Same rates since mid 2016.</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 Utility Capital projects.</a:t>
            </a:r>
          </a:p>
          <a:p>
            <a:r>
              <a:rPr lang="en-US" dirty="0"/>
              <a:t>Taken from Ms. Strimlan’s report that will be shared at the next meeting.</a:t>
            </a:r>
          </a:p>
        </p:txBody>
      </p:sp>
      <p:sp>
        <p:nvSpPr>
          <p:cNvPr id="4" name="Slide Number Placeholder 3"/>
          <p:cNvSpPr>
            <a:spLocks noGrp="1"/>
          </p:cNvSpPr>
          <p:nvPr>
            <p:ph type="sldNum" sz="quarter" idx="5"/>
          </p:nvPr>
        </p:nvSpPr>
        <p:spPr/>
        <p:txBody>
          <a:bodyPr/>
          <a:lstStyle/>
          <a:p>
            <a:fld id="{C273C452-0A69-4287-B36B-8F027A5FEFCB}" type="slidenum">
              <a:rPr lang="en-US" smtClean="0"/>
              <a:pPr/>
              <a:t>30</a:t>
            </a:fld>
            <a:endParaRPr lang="en-US" dirty="0"/>
          </a:p>
        </p:txBody>
      </p:sp>
    </p:spTree>
    <p:extLst>
      <p:ext uri="{BB962C8B-B14F-4D97-AF65-F5344CB8AC3E}">
        <p14:creationId xmlns:p14="http://schemas.microsoft.com/office/powerpoint/2010/main" val="1524308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Will end the presentation on</a:t>
            </a:r>
            <a:r>
              <a:rPr lang="en-US" sz="1400" baseline="0" dirty="0"/>
              <a:t> a good economic note.</a:t>
            </a:r>
          </a:p>
          <a:p>
            <a:endParaRPr lang="en-US" sz="1400" dirty="0"/>
          </a:p>
          <a:p>
            <a:r>
              <a:rPr lang="en-US" sz="1400" dirty="0"/>
              <a:t>ok- Mike Hedberg does an excellent job partnering with the City, Chamber of Commerce,</a:t>
            </a:r>
            <a:r>
              <a:rPr lang="en-US" sz="1400" baseline="0" dirty="0"/>
              <a:t> The Wayne Economic Development Council, Team NEO &amp; the State to promote</a:t>
            </a:r>
          </a:p>
          <a:p>
            <a:r>
              <a:rPr lang="en-US" sz="1400" baseline="0" dirty="0"/>
              <a:t>business &amp; industry development in our community.</a:t>
            </a:r>
            <a:r>
              <a:rPr lang="en-US" sz="1400" dirty="0"/>
              <a:t> Administration meets with our top industrial customers in person annually.  The Mayor and Hedberg visits our commercial business.</a:t>
            </a:r>
          </a:p>
          <a:p>
            <a:pPr defTabSz="917720">
              <a:defRPr/>
            </a:pPr>
            <a:r>
              <a:rPr lang="en-US" sz="1400" dirty="0"/>
              <a:t>Top</a:t>
            </a:r>
            <a:r>
              <a:rPr lang="en-US" sz="1400" baseline="0" dirty="0"/>
              <a:t> </a:t>
            </a:r>
            <a:r>
              <a:rPr lang="en-US" sz="1400" dirty="0"/>
              <a:t>Micropolitan Area in America (out of 543 communities under 50k in population).</a:t>
            </a:r>
          </a:p>
          <a:p>
            <a:pPr defTabSz="917720">
              <a:defRPr/>
            </a:pPr>
            <a:r>
              <a:rPr lang="en-US" sz="1400" dirty="0"/>
              <a:t>Will also</a:t>
            </a:r>
            <a:r>
              <a:rPr lang="en-US" sz="1400" baseline="0" dirty="0"/>
              <a:t> be </a:t>
            </a:r>
            <a:r>
              <a:rPr lang="en-US" sz="1400" dirty="0"/>
              <a:t>working on filling existing sites (only one left),</a:t>
            </a:r>
            <a:r>
              <a:rPr lang="en-US" sz="1400" baseline="0" dirty="0"/>
              <a:t> beginning development of 3</a:t>
            </a:r>
            <a:r>
              <a:rPr lang="en-US" sz="1400" baseline="30000" dirty="0"/>
              <a:t>rd</a:t>
            </a:r>
            <a:r>
              <a:rPr lang="en-US" sz="1400" baseline="0" dirty="0"/>
              <a:t> industrial park, workforce &amp; real estate development.</a:t>
            </a:r>
          </a:p>
          <a:p>
            <a:pPr defTabSz="917720">
              <a:defRPr/>
            </a:pPr>
            <a:r>
              <a:rPr lang="en-US" sz="1400" baseline="0" dirty="0"/>
              <a:t>Wayne Co unemployment rate 3.5% in 2022.</a:t>
            </a:r>
          </a:p>
          <a:p>
            <a:pPr defTabSz="917720">
              <a:defRPr/>
            </a:pPr>
            <a:endParaRPr lang="en-US" sz="1400" baseline="0" dirty="0"/>
          </a:p>
          <a:p>
            <a:pPr defTabSz="917720">
              <a:defRPr/>
            </a:pPr>
            <a:r>
              <a:rPr lang="en-US" sz="1400" baseline="0" dirty="0"/>
              <a:t>Source:  Hedberg matrix, WEDC, Chamber of Commerce and DR article.</a:t>
            </a:r>
          </a:p>
          <a:p>
            <a:pPr defTabSz="917720">
              <a:defRPr/>
            </a:pPr>
            <a:endParaRPr lang="en-US"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31</a:t>
            </a:fld>
            <a:endParaRPr lang="en-US" dirty="0"/>
          </a:p>
        </p:txBody>
      </p:sp>
    </p:spTree>
    <p:extLst>
      <p:ext uri="{BB962C8B-B14F-4D97-AF65-F5344CB8AC3E}">
        <p14:creationId xmlns:p14="http://schemas.microsoft.com/office/powerpoint/2010/main" val="4084516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aseline="0" dirty="0"/>
              <a:t>ok-  Goal to minimize any changes in electric rates in 2023 and re-evaluate W &amp; WW rate plans. </a:t>
            </a:r>
          </a:p>
          <a:p>
            <a:r>
              <a:rPr lang="en-US" sz="1400" u="none" baseline="0" dirty="0"/>
              <a:t>Environment pressures related to climate change and new regulations directed at fossil power plant </a:t>
            </a:r>
            <a:r>
              <a:rPr lang="en-US" sz="1400" baseline="0" dirty="0"/>
              <a:t>.</a:t>
            </a:r>
          </a:p>
          <a:p>
            <a:r>
              <a:rPr lang="en-US" sz="1400" baseline="0" dirty="0"/>
              <a:t>Insurance was not as huge of a challenge this year.</a:t>
            </a:r>
          </a:p>
          <a:p>
            <a:r>
              <a:rPr lang="en-US" sz="1400" baseline="0" dirty="0"/>
              <a:t>We have been discussing the rapidly increase in transmission costs especially in 2023-2025.</a:t>
            </a:r>
          </a:p>
          <a:p>
            <a:r>
              <a:rPr lang="en-US" sz="1400" baseline="0" dirty="0"/>
              <a:t>We only have one industrial site left.  Funding sources to develop the next park (estimated at $5-6M) are scarce which means we’ll have to get creative especially with new payroll income tax changes being considered at the statehouse which could impact the economic benefits.  </a:t>
            </a:r>
          </a:p>
          <a:p>
            <a:r>
              <a:rPr lang="en-US" sz="1400" baseline="0" dirty="0"/>
              <a:t>Grants- No free money, very difficult to qualify.</a:t>
            </a:r>
          </a:p>
          <a:p>
            <a:r>
              <a:rPr lang="en-US" sz="1400" baseline="0" dirty="0"/>
              <a:t>State of Illinois passed legislation to shut down all coal (2045) &amp; natural gas (2030) plants unless can afford to deploy carbon capture systems. PS targets 45% reduction by 2035, 100% by 2045.  Debt service goes out to 2047.</a:t>
            </a:r>
          </a:p>
          <a:p>
            <a:r>
              <a:rPr lang="en-US" sz="1400" baseline="0" dirty="0"/>
              <a:t>WW study to identify water infiltration that pushes plant’s treating capacity during big rain events and also a source for back-ups.  A lot of homes roof drains are tied into collection system.</a:t>
            </a:r>
          </a:p>
          <a:p>
            <a:r>
              <a:rPr lang="en-US" sz="1400" baseline="0" dirty="0"/>
              <a:t>Supply chain issues expected thru this year and next.  We’ve been fortunate, for now, with staffing.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32</a:t>
            </a:fld>
            <a:endParaRPr lang="en-US" dirty="0"/>
          </a:p>
        </p:txBody>
      </p:sp>
    </p:spTree>
    <p:extLst>
      <p:ext uri="{BB962C8B-B14F-4D97-AF65-F5344CB8AC3E}">
        <p14:creationId xmlns:p14="http://schemas.microsoft.com/office/powerpoint/2010/main" val="3110662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Visit our website for more information.  </a:t>
            </a:r>
          </a:p>
          <a:p>
            <a:r>
              <a:rPr lang="en-US" sz="1400" dirty="0"/>
              <a:t>Several more detailed slides follow this presentation so if you have any questions, let me know.</a:t>
            </a:r>
          </a:p>
          <a:p>
            <a:r>
              <a:rPr lang="en-US" sz="1400" dirty="0"/>
              <a:t>Thank you.</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34</a:t>
            </a:fld>
            <a:endParaRPr lang="en-US" dirty="0"/>
          </a:p>
        </p:txBody>
      </p:sp>
    </p:spTree>
    <p:extLst>
      <p:ext uri="{BB962C8B-B14F-4D97-AF65-F5344CB8AC3E}">
        <p14:creationId xmlns:p14="http://schemas.microsoft.com/office/powerpoint/2010/main" val="230298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Updated, not used. Need to update numbers</a:t>
            </a:r>
          </a:p>
          <a:p>
            <a:r>
              <a:rPr lang="en-US" dirty="0"/>
              <a:t>Service area covers the eastern 1/3+ of Wayne</a:t>
            </a:r>
            <a:r>
              <a:rPr lang="en-US" baseline="0" dirty="0"/>
              <a:t> Co.  Some customers in Stark Co.</a:t>
            </a:r>
          </a:p>
          <a:p>
            <a:r>
              <a:rPr lang="en-US" baseline="0" dirty="0"/>
              <a:t>Dean retired in Dec after 38 yrs.  Jeff has been with us 28 years.</a:t>
            </a:r>
          </a:p>
          <a:p>
            <a:r>
              <a:rPr lang="en-US" baseline="0" dirty="0"/>
              <a:t>Normal peak period is in late August/early Sept but we have been close the past few winters.  All time peak on June 18, 2018 at 63.1MW.</a:t>
            </a:r>
          </a:p>
        </p:txBody>
      </p:sp>
      <p:sp>
        <p:nvSpPr>
          <p:cNvPr id="4" name="Slide Number Placeholder 3"/>
          <p:cNvSpPr>
            <a:spLocks noGrp="1"/>
          </p:cNvSpPr>
          <p:nvPr>
            <p:ph type="sldNum" sz="quarter" idx="10"/>
          </p:nvPr>
        </p:nvSpPr>
        <p:spPr/>
        <p:txBody>
          <a:bodyPr/>
          <a:lstStyle/>
          <a:p>
            <a:fld id="{C273C452-0A69-4287-B36B-8F027A5FEFCB}" type="slidenum">
              <a:rPr lang="en-US" smtClean="0"/>
              <a:pPr/>
              <a:t>35</a:t>
            </a:fld>
            <a:endParaRPr lang="en-US" dirty="0"/>
          </a:p>
        </p:txBody>
      </p:sp>
    </p:spTree>
    <p:extLst>
      <p:ext uri="{BB962C8B-B14F-4D97-AF65-F5344CB8AC3E}">
        <p14:creationId xmlns:p14="http://schemas.microsoft.com/office/powerpoint/2010/main" val="3181521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a:t>
            </a:r>
          </a:p>
          <a:p>
            <a:r>
              <a:rPr lang="en-US" dirty="0"/>
              <a:t>Location of hydro’s are on existing lock &amp; dam systems (operated by the Army Corp. of Engineers) on the Ohio River. </a:t>
            </a:r>
          </a:p>
          <a:p>
            <a:r>
              <a:rPr lang="en-US" dirty="0"/>
              <a:t>We do not have involvement in the Belleville hydro project (other AMP members do however).</a:t>
            </a:r>
          </a:p>
          <a:p>
            <a:r>
              <a:rPr lang="en-US" dirty="0"/>
              <a:t>The change in river elevation provides the ‘power or head’ to turn the water turbines.  The greater the elevation change, the greater the output.</a:t>
            </a:r>
          </a:p>
          <a:p>
            <a:r>
              <a:rPr lang="en-US" dirty="0"/>
              <a:t>Three other hydro’s are located on the Ohio River.  New Martinsville (Hannibal hydro) is an AMP member.</a:t>
            </a:r>
          </a:p>
        </p:txBody>
      </p:sp>
      <p:sp>
        <p:nvSpPr>
          <p:cNvPr id="4" name="Slide Number Placeholder 3"/>
          <p:cNvSpPr>
            <a:spLocks noGrp="1"/>
          </p:cNvSpPr>
          <p:nvPr>
            <p:ph type="sldNum" sz="quarter" idx="10"/>
          </p:nvPr>
        </p:nvSpPr>
        <p:spPr/>
        <p:txBody>
          <a:bodyPr/>
          <a:lstStyle/>
          <a:p>
            <a:fld id="{C273C452-0A69-4287-B36B-8F027A5FEFCB}" type="slidenum">
              <a:rPr lang="en-US" smtClean="0"/>
              <a:pPr/>
              <a:t>36</a:t>
            </a:fld>
            <a:endParaRPr lang="en-US" dirty="0"/>
          </a:p>
        </p:txBody>
      </p:sp>
    </p:spTree>
    <p:extLst>
      <p:ext uri="{BB962C8B-B14F-4D97-AF65-F5344CB8AC3E}">
        <p14:creationId xmlns:p14="http://schemas.microsoft.com/office/powerpoint/2010/main" val="2052322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a:t>
            </a:r>
          </a:p>
          <a:p>
            <a:r>
              <a:rPr lang="en-US" dirty="0"/>
              <a:t>Simple version showing cross-section of hydro plant.</a:t>
            </a:r>
          </a:p>
        </p:txBody>
      </p:sp>
      <p:sp>
        <p:nvSpPr>
          <p:cNvPr id="4" name="Slide Number Placeholder 3"/>
          <p:cNvSpPr>
            <a:spLocks noGrp="1"/>
          </p:cNvSpPr>
          <p:nvPr>
            <p:ph type="sldNum" sz="quarter" idx="5"/>
          </p:nvPr>
        </p:nvSpPr>
        <p:spPr/>
        <p:txBody>
          <a:bodyPr/>
          <a:lstStyle/>
          <a:p>
            <a:fld id="{C273C452-0A69-4287-B36B-8F027A5FEFCB}" type="slidenum">
              <a:rPr lang="en-US" smtClean="0"/>
              <a:pPr/>
              <a:t>37</a:t>
            </a:fld>
            <a:endParaRPr lang="en-US" dirty="0"/>
          </a:p>
        </p:txBody>
      </p:sp>
    </p:spTree>
    <p:extLst>
      <p:ext uri="{BB962C8B-B14F-4D97-AF65-F5344CB8AC3E}">
        <p14:creationId xmlns:p14="http://schemas.microsoft.com/office/powerpoint/2010/main" val="1035566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a:t>
            </a:r>
          </a:p>
          <a:p>
            <a:r>
              <a:rPr lang="en-US" dirty="0"/>
              <a:t>EIA’s outlook for generation to 2050, left chart.  The chart on the right is a breakout of the renewables.</a:t>
            </a:r>
          </a:p>
          <a:p>
            <a:r>
              <a:rPr lang="en-US" dirty="0"/>
              <a:t>At lot of focused efforts are underway to be carbon neutral (not zero carbon) before then with solar, wind &amp; batteries.</a:t>
            </a:r>
          </a:p>
          <a:p>
            <a:r>
              <a:rPr lang="en-US" dirty="0"/>
              <a:t>Coal &amp; nuclear projections are a little lower than 2019.</a:t>
            </a:r>
          </a:p>
          <a:p>
            <a:r>
              <a:rPr lang="en-US" dirty="0"/>
              <a:t>We need a scalable breakthrough in battery storage though to make renewables a viable &amp; reliable energy solution.</a:t>
            </a:r>
          </a:p>
          <a:p>
            <a:endParaRPr lang="en-US" dirty="0"/>
          </a:p>
          <a:p>
            <a:r>
              <a:rPr lang="en-US" dirty="0"/>
              <a:t>Source: EIA</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38</a:t>
            </a:fld>
            <a:endParaRPr lang="en-US" dirty="0"/>
          </a:p>
        </p:txBody>
      </p:sp>
    </p:spTree>
    <p:extLst>
      <p:ext uri="{BB962C8B-B14F-4D97-AF65-F5344CB8AC3E}">
        <p14:creationId xmlns:p14="http://schemas.microsoft.com/office/powerpoint/2010/main" val="1104404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t>
            </a:r>
          </a:p>
          <a:p>
            <a:r>
              <a:rPr lang="en-US" dirty="0"/>
              <a:t>2022 Orrville Utilities Energy Sources</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39</a:t>
            </a:fld>
            <a:endParaRPr lang="en-US" dirty="0"/>
          </a:p>
        </p:txBody>
      </p:sp>
    </p:spTree>
    <p:extLst>
      <p:ext uri="{BB962C8B-B14F-4D97-AF65-F5344CB8AC3E}">
        <p14:creationId xmlns:p14="http://schemas.microsoft.com/office/powerpoint/2010/main" val="373184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400" dirty="0"/>
              <a:t>ok- Use for City &amp; Utility presentations. </a:t>
            </a:r>
          </a:p>
          <a:p>
            <a:r>
              <a:rPr lang="en-US" sz="1400" u="sng" dirty="0"/>
              <a:t>Water Utility, Established 1894</a:t>
            </a:r>
            <a:r>
              <a:rPr lang="en-US" sz="1400" dirty="0"/>
              <a:t>.  Plant built in 1997.</a:t>
            </a:r>
          </a:p>
          <a:p>
            <a:pPr defTabSz="917789">
              <a:defRPr/>
            </a:pPr>
            <a:r>
              <a:rPr lang="en-US" sz="1400" baseline="0" dirty="0"/>
              <a:t>Raw water from 11 underground wells from four separate well fields is pumped to the Water Plant then proceeds to</a:t>
            </a:r>
            <a:r>
              <a:rPr lang="en-US" sz="1400" dirty="0"/>
              <a:t> lime softening, stabilization, re-carbonation, filtration, fluoridation and chlorination processes before coming to your faucet via 61 miles of lines, </a:t>
            </a:r>
            <a:r>
              <a:rPr lang="en-US" sz="1400" b="0" dirty="0"/>
              <a:t>provided 1.5M gallons/day (560M gallons/yr)</a:t>
            </a:r>
            <a:r>
              <a:rPr lang="en-US" sz="1400" b="1" dirty="0"/>
              <a:t>  </a:t>
            </a:r>
            <a:r>
              <a:rPr lang="en-US" sz="1400" dirty="0"/>
              <a:t>to 3700 customers annually.  </a:t>
            </a:r>
          </a:p>
          <a:p>
            <a:pPr defTabSz="917720">
              <a:defRPr/>
            </a:pPr>
            <a:r>
              <a:rPr lang="en-US" sz="1400" dirty="0"/>
              <a:t>Fluoridation started in 1958.  Once started, we can not stop per EPA regulations. Renewed EPA NPDES permit in 2022 (renewal in 2027).</a:t>
            </a:r>
          </a:p>
          <a:p>
            <a:pPr defTabSz="917789">
              <a:defRPr/>
            </a:pPr>
            <a:r>
              <a:rPr lang="en-US" sz="1400" u="sng" dirty="0"/>
              <a:t>Wastewater Utility, Established 1908 </a:t>
            </a:r>
            <a:r>
              <a:rPr lang="en-US" sz="1400" dirty="0"/>
              <a:t>.  Plant built in 1951, </a:t>
            </a:r>
            <a:r>
              <a:rPr lang="en-US" sz="1400"/>
              <a:t>expanded in 1969 &amp; 1989.</a:t>
            </a:r>
            <a:endParaRPr lang="en-US" sz="1400" dirty="0"/>
          </a:p>
          <a:p>
            <a:r>
              <a:rPr lang="en-US" sz="1400" dirty="0"/>
              <a:t>This facility handles the most complex and dynamic processes of all three utilities. </a:t>
            </a:r>
          </a:p>
          <a:p>
            <a:pPr defTabSz="917720">
              <a:defRPr/>
            </a:pPr>
            <a:r>
              <a:rPr lang="en-US" sz="1400" dirty="0"/>
              <a:t>We also manage six industrial pretreatment programs where Orrville must (required by law) enforce federal, state and local industry specific discharge limits and rules for the EPA.</a:t>
            </a:r>
          </a:p>
          <a:p>
            <a:pPr defTabSz="917720">
              <a:defRPr/>
            </a:pPr>
            <a:r>
              <a:rPr lang="en-US" sz="1400" dirty="0"/>
              <a:t>42 miles of lines, 3 lift stations, </a:t>
            </a:r>
            <a:r>
              <a:rPr lang="en-US" sz="1400" b="0" dirty="0"/>
              <a:t>treated 2.2M gallons/day (800M gallons/yr) &amp; land applied 1.4M gallons bio-solids which is a typical amount for a community of 35,000 (Orrville 8,437 based on 2023 census estimate.  </a:t>
            </a:r>
            <a:r>
              <a:rPr lang="en-US" sz="1400" dirty="0"/>
              <a:t>Renewed EPA NPDES permit in 2020 (renewal in 2025).</a:t>
            </a:r>
          </a:p>
          <a:p>
            <a:pPr defTabSz="917720">
              <a:defRPr/>
            </a:pPr>
            <a:r>
              <a:rPr lang="en-US" sz="1400" dirty="0"/>
              <a:t>Projects- Reducing inflow &amp; infiltration, smoke testing, new aeration tank diffuser, new aeration system blowers, raw influent pump &amp; motor control center replacement.</a:t>
            </a:r>
          </a:p>
          <a:p>
            <a:pPr defTabSz="917789">
              <a:defRPr/>
            </a:pPr>
            <a:endParaRPr lang="en-US" sz="1400" dirty="0"/>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4</a:t>
            </a:fld>
            <a:endParaRPr lang="en-US" dirty="0"/>
          </a:p>
        </p:txBody>
      </p:sp>
    </p:spTree>
    <p:extLst>
      <p:ext uri="{BB962C8B-B14F-4D97-AF65-F5344CB8AC3E}">
        <p14:creationId xmlns:p14="http://schemas.microsoft.com/office/powerpoint/2010/main" val="2161709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 used. </a:t>
            </a:r>
          </a:p>
          <a:p>
            <a:r>
              <a:rPr lang="en-US" dirty="0"/>
              <a:t>ok- This facility handles the most complex and dynamic processes of all three utilities. </a:t>
            </a:r>
          </a:p>
          <a:p>
            <a:pPr defTabSz="917720">
              <a:defRPr/>
            </a:pPr>
            <a:r>
              <a:rPr lang="en-US" dirty="0"/>
              <a:t>We also manage seven industrial pretreatment programs- Orrville must (required by law) enforce federal, state and local industry specific discharge limits and rules for the EPA.</a:t>
            </a:r>
          </a:p>
          <a:p>
            <a:pPr defTabSz="917720">
              <a:defRPr/>
            </a:pPr>
            <a:r>
              <a:rPr lang="en-US" dirty="0"/>
              <a:t>Steve has been with us for 2 years.</a:t>
            </a:r>
          </a:p>
          <a:p>
            <a:pPr defTabSz="917720">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used, combined with WW- </a:t>
            </a:r>
          </a:p>
          <a:p>
            <a:r>
              <a:rPr lang="en-US" dirty="0"/>
              <a:t>Water Utility.</a:t>
            </a:r>
          </a:p>
          <a:p>
            <a:pPr defTabSz="917789">
              <a:defRPr/>
            </a:pPr>
            <a:r>
              <a:rPr lang="en-US" baseline="0" dirty="0"/>
              <a:t>Raw water from underground wells is pumped to the Water Plant then proceeds to</a:t>
            </a:r>
            <a:r>
              <a:rPr lang="en-US" dirty="0"/>
              <a:t> lime softening, stabilization, re-carbonation, filtration, fluoridation and chlorination processes before coming to your faucet.  </a:t>
            </a:r>
          </a:p>
          <a:p>
            <a:pPr defTabSz="917789">
              <a:defRPr/>
            </a:pPr>
            <a:r>
              <a:rPr lang="en-US" dirty="0"/>
              <a:t>Fluoridation started in 1958.  Once started, we can not stop per EPA regulations.</a:t>
            </a:r>
          </a:p>
          <a:p>
            <a:pPr defTabSz="917789">
              <a:defRPr/>
            </a:pPr>
            <a:r>
              <a:rPr lang="en-US" dirty="0"/>
              <a:t> </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41</a:t>
            </a:fld>
            <a:endParaRPr lang="en-US" dirty="0"/>
          </a:p>
        </p:txBody>
      </p:sp>
    </p:spTree>
    <p:extLst>
      <p:ext uri="{BB962C8B-B14F-4D97-AF65-F5344CB8AC3E}">
        <p14:creationId xmlns:p14="http://schemas.microsoft.com/office/powerpoint/2010/main" val="639902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ok- Not used.</a:t>
            </a:r>
          </a:p>
          <a:p>
            <a:r>
              <a:rPr lang="en-US" dirty="0"/>
              <a:t>The City was incorporated</a:t>
            </a:r>
            <a:r>
              <a:rPr lang="en-US" baseline="0" dirty="0"/>
              <a:t> in 1864.</a:t>
            </a:r>
            <a:endParaRPr lang="en-US" dirty="0"/>
          </a:p>
          <a:p>
            <a:r>
              <a:rPr lang="en-US" dirty="0"/>
              <a:t>The Water</a:t>
            </a:r>
            <a:r>
              <a:rPr lang="en-US" baseline="0" dirty="0"/>
              <a:t> </a:t>
            </a:r>
            <a:r>
              <a:rPr lang="en-US" dirty="0"/>
              <a:t>Plant is designed to supply 100% of the water requirements to the Power Plant.  We have plenty of capacity for the future and land leases in place for future wells.</a:t>
            </a:r>
          </a:p>
          <a:p>
            <a:r>
              <a:rPr lang="en-US" dirty="0"/>
              <a:t>Kevin has been with us 3 years.</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743">
              <a:defRPr/>
            </a:pPr>
            <a:r>
              <a:rPr lang="en-US" dirty="0"/>
              <a:t>Not used- </a:t>
            </a:r>
          </a:p>
          <a:p>
            <a:pPr defTabSz="917743">
              <a:defRPr/>
            </a:pPr>
            <a:r>
              <a:rPr lang="en-US" dirty="0"/>
              <a:t>Central (downtown) tower (275,000 gal) built in 1938 (rehab in 2022 put on hold), West (rehab in 2020) &amp; South towers (150,000 gal each) built in 1973. </a:t>
            </a:r>
          </a:p>
          <a:p>
            <a:pPr defTabSz="917743">
              <a:defRPr/>
            </a:pPr>
            <a:r>
              <a:rPr lang="en-US" dirty="0"/>
              <a:t>North 1M gallon</a:t>
            </a:r>
            <a:r>
              <a:rPr lang="en-US" baseline="0" dirty="0"/>
              <a:t> underground tank built in1974, </a:t>
            </a:r>
            <a:r>
              <a:rPr lang="en-US" dirty="0"/>
              <a:t>South 1M gallon underground tank built in 1986 located at west tower site. </a:t>
            </a:r>
          </a:p>
          <a:p>
            <a:pPr defTabSz="917743">
              <a:defRPr/>
            </a:pPr>
            <a:r>
              <a:rPr lang="en-US" dirty="0"/>
              <a:t>We can store enough for about 2 days</a:t>
            </a:r>
            <a:r>
              <a:rPr lang="en-US" baseline="0" dirty="0"/>
              <a:t> (at 2M/day).</a:t>
            </a:r>
          </a:p>
        </p:txBody>
      </p:sp>
      <p:sp>
        <p:nvSpPr>
          <p:cNvPr id="4" name="Slide Number Placeholder 3"/>
          <p:cNvSpPr>
            <a:spLocks noGrp="1"/>
          </p:cNvSpPr>
          <p:nvPr>
            <p:ph type="sldNum" sz="quarter" idx="10"/>
          </p:nvPr>
        </p:nvSpPr>
        <p:spPr/>
        <p:txBody>
          <a:bodyPr/>
          <a:lstStyle/>
          <a:p>
            <a:fld id="{C273C452-0A69-4287-B36B-8F027A5FEFCB}" type="slidenum">
              <a:rPr lang="en-US" smtClean="0"/>
              <a:pPr/>
              <a:t>43</a:t>
            </a:fld>
            <a:endParaRPr lang="en-US" dirty="0"/>
          </a:p>
        </p:txBody>
      </p:sp>
    </p:spTree>
    <p:extLst>
      <p:ext uri="{BB962C8B-B14F-4D97-AF65-F5344CB8AC3E}">
        <p14:creationId xmlns:p14="http://schemas.microsoft.com/office/powerpoint/2010/main" val="2597837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used. </a:t>
            </a:r>
          </a:p>
          <a:p>
            <a:r>
              <a:rPr lang="en-US" dirty="0"/>
              <a:t>Wastewater</a:t>
            </a:r>
            <a:r>
              <a:rPr lang="en-US" baseline="0" dirty="0"/>
              <a:t> U</a:t>
            </a:r>
            <a:r>
              <a:rPr lang="en-US" dirty="0"/>
              <a:t>tility site.</a:t>
            </a:r>
          </a:p>
          <a:p>
            <a:r>
              <a:rPr lang="en-US" dirty="0"/>
              <a:t>The 3 peaking diesel units (5.5MW)</a:t>
            </a:r>
            <a:r>
              <a:rPr lang="en-US" baseline="0" dirty="0"/>
              <a:t> we purchased from AMP on 12/31/20 are just to the north of the grounds.</a:t>
            </a:r>
          </a:p>
          <a:p>
            <a:r>
              <a:rPr lang="en-US" baseline="0" dirty="0"/>
              <a:t>One of the two new solar sites is located south of the plant (across the creek) .</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44</a:t>
            </a:fld>
            <a:endParaRPr lang="en-US" dirty="0"/>
          </a:p>
        </p:txBody>
      </p:sp>
    </p:spTree>
    <p:extLst>
      <p:ext uri="{BB962C8B-B14F-4D97-AF65-F5344CB8AC3E}">
        <p14:creationId xmlns:p14="http://schemas.microsoft.com/office/powerpoint/2010/main" val="3787117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Combined with another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portion of the final effluent flows thru this tank and a pond in front of the office entrance.</a:t>
            </a:r>
            <a:endParaRPr lang="en-US" dirty="0"/>
          </a:p>
          <a:p>
            <a:r>
              <a:rPr lang="en-US" dirty="0"/>
              <a:t>In addition to lab tests, we also monitor daphnia (called water fleas which are small aquatic planktonic crustaceans) which are even more sensitive</a:t>
            </a:r>
            <a:r>
              <a:rPr lang="en-US" baseline="0" dirty="0"/>
              <a:t> to water quality.</a:t>
            </a:r>
          </a:p>
        </p:txBody>
      </p:sp>
      <p:sp>
        <p:nvSpPr>
          <p:cNvPr id="4" name="Slide Number Placeholder 3"/>
          <p:cNvSpPr>
            <a:spLocks noGrp="1"/>
          </p:cNvSpPr>
          <p:nvPr>
            <p:ph type="sldNum" sz="quarter" idx="10"/>
          </p:nvPr>
        </p:nvSpPr>
        <p:spPr/>
        <p:txBody>
          <a:bodyPr/>
          <a:lstStyle/>
          <a:p>
            <a:fld id="{C273C452-0A69-4287-B36B-8F027A5FEFCB}" type="slidenum">
              <a:rPr lang="en-US" smtClean="0"/>
              <a:pPr/>
              <a:t>45</a:t>
            </a:fld>
            <a:endParaRPr lang="en-US" dirty="0"/>
          </a:p>
        </p:txBody>
      </p:sp>
    </p:spTree>
    <p:extLst>
      <p:ext uri="{BB962C8B-B14F-4D97-AF65-F5344CB8AC3E}">
        <p14:creationId xmlns:p14="http://schemas.microsoft.com/office/powerpoint/2010/main" val="1463330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used- </a:t>
            </a:r>
          </a:p>
          <a:p>
            <a:r>
              <a:rPr lang="en-US" dirty="0"/>
              <a:t>Typically</a:t>
            </a:r>
            <a:r>
              <a:rPr lang="en-US" baseline="0" dirty="0"/>
              <a:t> the way ‘it’ comes into the facility for processing </a:t>
            </a:r>
            <a:r>
              <a:rPr lang="en-US" u="sng" baseline="0" dirty="0"/>
              <a:t>after</a:t>
            </a:r>
            <a:r>
              <a:rPr lang="en-US" baseline="0" dirty="0"/>
              <a:t> pre-screening &amp; grinding.  </a:t>
            </a:r>
          </a:p>
          <a:p>
            <a:r>
              <a:rPr lang="en-US" baseline="0" dirty="0"/>
              <a:t>The water (called effluent) that is discharged into the creek is better (higher quality) than what’s typically flowing in it.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In-Line Fish Tanks, periodic bio-assays (using aquatic life), chemical and physical testing is used to confirm effluent quality to meet or exceed EPA standards before discharging to the creek.</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portion of the final effluent flows thru this tank and a pond in front of the office entrance.</a:t>
            </a:r>
            <a:endParaRPr lang="en-US" dirty="0"/>
          </a:p>
          <a:p>
            <a:r>
              <a:rPr lang="en-US" dirty="0"/>
              <a:t>In addition to lab tests, we also monitor daphnia (called water fleas which are small aquatic planktonic crustaceans) which are even more sensitive</a:t>
            </a:r>
            <a:r>
              <a:rPr lang="en-US" baseline="0" dirty="0"/>
              <a:t> to water quality.</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46</a:t>
            </a:fld>
            <a:endParaRPr lang="en-US" dirty="0"/>
          </a:p>
        </p:txBody>
      </p:sp>
    </p:spTree>
    <p:extLst>
      <p:ext uri="{BB962C8B-B14F-4D97-AF65-F5344CB8AC3E}">
        <p14:creationId xmlns:p14="http://schemas.microsoft.com/office/powerpoint/2010/main" val="2763434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Skip slide for 2022. </a:t>
            </a:r>
          </a:p>
          <a:p>
            <a:r>
              <a:rPr lang="en-US" dirty="0"/>
              <a:t>Let’s start with the hydro projects.  </a:t>
            </a:r>
          </a:p>
          <a:p>
            <a:r>
              <a:rPr lang="en-US" dirty="0"/>
              <a:t>These were the largest undertaking of hydro development in the US for decades, 4 plants,</a:t>
            </a:r>
            <a:r>
              <a:rPr lang="en-US" baseline="0" dirty="0"/>
              <a:t> </a:t>
            </a:r>
            <a:r>
              <a:rPr lang="en-US" dirty="0"/>
              <a:t>350MW, $3.5B project when we first started in 2008.</a:t>
            </a:r>
          </a:p>
          <a:p>
            <a:r>
              <a:rPr lang="en-US" dirty="0"/>
              <a:t>Only 3% of the ~84,000 existing</a:t>
            </a:r>
            <a:r>
              <a:rPr lang="en-US" baseline="0" dirty="0"/>
              <a:t> dams in the US produce electricity.</a:t>
            </a:r>
            <a:endParaRPr lang="en-US" dirty="0"/>
          </a:p>
          <a:p>
            <a:r>
              <a:rPr lang="en-US" dirty="0"/>
              <a:t>These are views of the Phase I hydro project owned by AMP</a:t>
            </a:r>
            <a:r>
              <a:rPr lang="en-US" baseline="0" dirty="0"/>
              <a:t> members </a:t>
            </a:r>
            <a:r>
              <a:rPr lang="en-US" dirty="0"/>
              <a:t>developed along the Ohio River on existing locks &amp; dam systems. </a:t>
            </a:r>
          </a:p>
          <a:p>
            <a:r>
              <a:rPr lang="en-US" dirty="0"/>
              <a:t>Phase I has </a:t>
            </a:r>
            <a:r>
              <a:rPr lang="en-US" baseline="0" dirty="0"/>
              <a:t>79 participants and Phase II has 48 participants. </a:t>
            </a:r>
            <a:endParaRPr lang="en-US" dirty="0"/>
          </a:p>
          <a:p>
            <a:r>
              <a:rPr lang="en-US" dirty="0"/>
              <a:t>These projects took 4-5 years to construct</a:t>
            </a:r>
            <a:r>
              <a:rPr lang="en-US" baseline="0" dirty="0"/>
              <a:t> and will be around for over 80+ years.</a:t>
            </a:r>
          </a:p>
          <a:p>
            <a:r>
              <a:rPr lang="en-US" baseline="0" dirty="0"/>
              <a:t>High costs in the beginning (due to high capital), low cost energy after debt is retired in 2045 and 2049.</a:t>
            </a:r>
          </a:p>
          <a:p>
            <a:r>
              <a:rPr lang="en-US" baseline="0" dirty="0"/>
              <a:t>Each site excavated 2.5-4M cubic yards of material at a cost of $40-70M and used over 90,000 cubic yards of concrete for the power house.</a:t>
            </a:r>
          </a:p>
          <a:p>
            <a:r>
              <a:rPr lang="en-US" baseline="0" dirty="0"/>
              <a:t>Cannelton 88MW, Orrville 2.49MW (Phase I)</a:t>
            </a:r>
          </a:p>
          <a:p>
            <a:r>
              <a:rPr lang="en-US" baseline="0" dirty="0"/>
              <a:t>Smithland 76MW, Orrville 2.15MW (Phase I)</a:t>
            </a:r>
          </a:p>
          <a:p>
            <a:r>
              <a:rPr lang="en-US" baseline="0" dirty="0"/>
              <a:t>Willow Island 44MW, Orrville 1.25MW (Phase I)</a:t>
            </a:r>
          </a:p>
          <a:p>
            <a:r>
              <a:rPr lang="en-US" baseline="0" dirty="0"/>
              <a:t>Meldahl 112MW, Orrville 3.46MW (Phase II)</a:t>
            </a:r>
          </a:p>
          <a:p>
            <a:r>
              <a:rPr lang="en-US" baseline="0" dirty="0"/>
              <a:t>Greenup 70MW,  Orrville 2.25MW (Phase II)</a:t>
            </a:r>
          </a:p>
          <a:p>
            <a:r>
              <a:rPr lang="en-US" baseline="0" dirty="0"/>
              <a:t>Received 11.7MW, 60,400MWhs,15.2% of our energy (59% LF) from these projects in 2022.</a:t>
            </a:r>
          </a:p>
        </p:txBody>
      </p:sp>
      <p:sp>
        <p:nvSpPr>
          <p:cNvPr id="4" name="Slide Number Placeholder 3"/>
          <p:cNvSpPr>
            <a:spLocks noGrp="1"/>
          </p:cNvSpPr>
          <p:nvPr>
            <p:ph type="sldNum" sz="quarter" idx="10"/>
          </p:nvPr>
        </p:nvSpPr>
        <p:spPr/>
        <p:txBody>
          <a:bodyPr/>
          <a:lstStyle/>
          <a:p>
            <a:fld id="{C273C452-0A69-4287-B36B-8F027A5FEFCB}" type="slidenum">
              <a:rPr lang="en-US" smtClean="0"/>
              <a:pPr/>
              <a:t>47</a:t>
            </a:fld>
            <a:endParaRPr lang="en-US" dirty="0"/>
          </a:p>
        </p:txBody>
      </p:sp>
    </p:spTree>
    <p:extLst>
      <p:ext uri="{BB962C8B-B14F-4D97-AF65-F5344CB8AC3E}">
        <p14:creationId xmlns:p14="http://schemas.microsoft.com/office/powerpoint/2010/main" val="11179127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Skip detailed slide for 2022. A $4B, 2 unit, 1600MW state-of-the-art coal-fired plant located in Illinois (25+ times bigger than</a:t>
            </a:r>
            <a:r>
              <a:rPr lang="en-US" baseline="0" dirty="0"/>
              <a:t> our power plant)</a:t>
            </a:r>
            <a:r>
              <a:rPr lang="en-US" dirty="0"/>
              <a:t>.  </a:t>
            </a:r>
          </a:p>
          <a:p>
            <a:r>
              <a:rPr lang="en-US" dirty="0"/>
              <a:t>Over $1B in pollution control equipment.  We also own 25+ year coal supply (~$1B) underground, next to plant, a huge benefit.</a:t>
            </a:r>
          </a:p>
          <a:p>
            <a:r>
              <a:rPr lang="en-US" dirty="0"/>
              <a:t>The coal mine is 200’ underground, 7-9’ coal seam.  Provides</a:t>
            </a:r>
            <a:r>
              <a:rPr lang="en-US" baseline="0" dirty="0"/>
              <a:t> l</a:t>
            </a:r>
            <a:r>
              <a:rPr lang="en-US" dirty="0"/>
              <a:t>ong term stability on fuel pricing.  Plant burns in 1 year</a:t>
            </a:r>
            <a:r>
              <a:rPr lang="en-US" baseline="0" dirty="0"/>
              <a:t> what would have taken us 32 years prior to 2017.</a:t>
            </a:r>
            <a:endParaRPr lang="en-US" dirty="0"/>
          </a:p>
          <a:p>
            <a:r>
              <a:rPr lang="en-US" dirty="0"/>
              <a:t>Orrville is one of 68 participants owning a 25% majority share of the project.  This facility</a:t>
            </a:r>
            <a:r>
              <a:rPr lang="en-US" baseline="0" dirty="0"/>
              <a:t> was started up in June 2012.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Efficiency and capacity (output) is higher than originally projected. A base load plant utilizing an abundant fuel source.</a:t>
            </a:r>
          </a:p>
          <a:p>
            <a:r>
              <a:rPr lang="en-US" baseline="0" dirty="0"/>
              <a:t>The project was awarded a grant to demo carbon capture &amp; storage to promote long-term viability in an anti-carbon environment.</a:t>
            </a:r>
          </a:p>
          <a:p>
            <a:r>
              <a:rPr lang="en-US" baseline="0" dirty="0"/>
              <a:t>Received 5MW, 38,750MWhs or 8.7% of our energy from this project in 2022.</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48</a:t>
            </a:fld>
            <a:endParaRPr lang="en-US" dirty="0"/>
          </a:p>
        </p:txBody>
      </p:sp>
    </p:spTree>
    <p:extLst>
      <p:ext uri="{BB962C8B-B14F-4D97-AF65-F5344CB8AC3E}">
        <p14:creationId xmlns:p14="http://schemas.microsoft.com/office/powerpoint/2010/main" val="1130571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Skip detailed slide for 2022.  A $675M, two unit, 700MW natural gas-fired,</a:t>
            </a:r>
            <a:r>
              <a:rPr lang="en-US" baseline="0" dirty="0"/>
              <a:t> combined cycle plant located in Fremont, OH.  Orrville is one of 87 participants.  </a:t>
            </a:r>
          </a:p>
          <a:p>
            <a:r>
              <a:rPr lang="en-US" baseline="0" dirty="0"/>
              <a:t>The plant was started up in January 2012.  Natural gas generates half the emissions of a coal plant.</a:t>
            </a:r>
          </a:p>
          <a:p>
            <a:r>
              <a:rPr lang="en-US" baseline="0" dirty="0"/>
              <a:t>AMP members purchased this uncompleted plant from FirstEnergy in 2011.  Prior to this, the plant was in/out of bankruptcy, until we completed final construction ~10 years after it was first started by Calpine (a merchant builder/owner/operator).  </a:t>
            </a:r>
          </a:p>
          <a:p>
            <a:r>
              <a:rPr lang="en-US" baseline="0" dirty="0"/>
              <a:t>Project continues to exceed expectations. </a:t>
            </a:r>
          </a:p>
          <a:p>
            <a:r>
              <a:rPr lang="en-US" baseline="0" dirty="0"/>
              <a:t>Received 23.8MW, 146800MWhs or 32.8% of our energy (70% Load Factor) from this project in 2022.</a:t>
            </a:r>
            <a:endParaRPr lang="en-US" dirty="0"/>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49</a:t>
            </a:fld>
            <a:endParaRPr lang="en-US" dirty="0"/>
          </a:p>
        </p:txBody>
      </p:sp>
    </p:spTree>
    <p:extLst>
      <p:ext uri="{BB962C8B-B14F-4D97-AF65-F5344CB8AC3E}">
        <p14:creationId xmlns:p14="http://schemas.microsoft.com/office/powerpoint/2010/main" val="1685620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ok- Combined Water &amp; Wastewater information.  Revenues are just from customers, not total revenues.  I refer you to Ms. Strimlan’s upcoming April 17, 2023 report for more detail.</a:t>
            </a:r>
          </a:p>
          <a:p>
            <a:r>
              <a:rPr lang="en-US" sz="1200" dirty="0"/>
              <a:t>Water revenues were up (7.6%), usage up (2.5%).  Interdepartment is mainly the power plant which used to be 25-30%.</a:t>
            </a:r>
          </a:p>
          <a:p>
            <a:r>
              <a:rPr lang="en-US" sz="1200" dirty="0"/>
              <a:t>Wastewater revenues up 5.4%, usage down 1.6%.</a:t>
            </a:r>
          </a:p>
          <a:p>
            <a:r>
              <a:rPr lang="en-US" sz="1200" dirty="0"/>
              <a:t>Water debt service was paid off in 2022.  Only a zero interest load remains.</a:t>
            </a:r>
          </a:p>
          <a:p>
            <a:r>
              <a:rPr lang="en-US" sz="1200" dirty="0"/>
              <a:t>Wastewater has been debt free since 2014.</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5</a:t>
            </a:fld>
            <a:endParaRPr lang="en-US" dirty="0"/>
          </a:p>
        </p:txBody>
      </p:sp>
    </p:spTree>
    <p:extLst>
      <p:ext uri="{BB962C8B-B14F-4D97-AF65-F5344CB8AC3E}">
        <p14:creationId xmlns:p14="http://schemas.microsoft.com/office/powerpoint/2010/main" val="17808638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Skip detailed slide for 2022.  (152) 2MW Gamesa G90 wind turbines located in Paulding &amp; Van Wert, OH counties (located along SR30, near Ohio/Indiana border).</a:t>
            </a:r>
            <a:r>
              <a:rPr lang="en-US" baseline="0" dirty="0"/>
              <a:t>  </a:t>
            </a:r>
          </a:p>
          <a:p>
            <a:r>
              <a:rPr lang="en-US" baseline="0" dirty="0"/>
              <a:t>We do not own any assets in this project (purchasing energy only via Purchase Power Agreement thru July 2022).</a:t>
            </a:r>
          </a:p>
          <a:p>
            <a:r>
              <a:rPr lang="en-US" baseline="0" dirty="0"/>
              <a:t>Towers are 328’ tall, blades 110’ long, each unit weighs 85 tons and tracks wind direction &amp; adjusts blade angle to optimize the wind’s energy.</a:t>
            </a:r>
            <a:endParaRPr lang="en-US" dirty="0"/>
          </a:p>
          <a:p>
            <a:r>
              <a:rPr lang="en-US" dirty="0"/>
              <a:t>This power supply only contract started delivering</a:t>
            </a:r>
            <a:r>
              <a:rPr lang="en-US" baseline="0" dirty="0"/>
              <a:t> energy in June 2012 thru June 2022 and was an opportunity for us to purchase energy below actual cost due to weak market prices.  </a:t>
            </a:r>
          </a:p>
          <a:p>
            <a:r>
              <a:rPr lang="en-US" baseline="0" dirty="0"/>
              <a:t>Received 2MW, 3200MWhs or 0.7% of our energy (18% Load Factor) from this project in 2022.</a:t>
            </a:r>
          </a:p>
          <a:p>
            <a:r>
              <a:rPr lang="en-US" baseline="0" dirty="0"/>
              <a:t>If we were relying solely on these, the lights would have been out ~82% of the time!</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50</a:t>
            </a:fld>
            <a:endParaRPr lang="en-US" dirty="0"/>
          </a:p>
        </p:txBody>
      </p:sp>
    </p:spTree>
    <p:extLst>
      <p:ext uri="{BB962C8B-B14F-4D97-AF65-F5344CB8AC3E}">
        <p14:creationId xmlns:p14="http://schemas.microsoft.com/office/powerpoint/2010/main" val="1380784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Ok- Skip detailed slide for 2022.   2.25MW site located at end of Allen Dr. 10 acres (~8130 PV modules, ~3600MWh/yr, </a:t>
            </a:r>
            <a:r>
              <a:rPr lang="en-US" baseline="0" dirty="0"/>
              <a:t>fixed mounted at 25</a:t>
            </a:r>
            <a:r>
              <a:rPr lang="en-US" baseline="30000" dirty="0"/>
              <a:t>o)</a:t>
            </a:r>
            <a:endParaRPr lang="en-US" dirty="0"/>
          </a:p>
          <a:p>
            <a:r>
              <a:rPr lang="en-US" dirty="0"/>
              <a:t>In commercial operation March 3, 2018.  Both sites are fenced in. The concrete tank (in middle) was removed to place additional panels.</a:t>
            </a:r>
          </a:p>
          <a:p>
            <a:r>
              <a:rPr lang="en-US" dirty="0"/>
              <a:t>The WWTP is to the north.</a:t>
            </a:r>
            <a:r>
              <a:rPr lang="en-US" baseline="0" dirty="0"/>
              <a:t>  The Rails to Trails route (yellow line) will follow the creek and go between warehouse building to exit on Allen Dr. in 2023-24.</a:t>
            </a:r>
          </a:p>
          <a:p>
            <a:r>
              <a:rPr lang="en-US" baseline="0" dirty="0"/>
              <a:t>Received 5750MWh’s or 1.3% (20.5% capacity factor) of our energy from both solar projects in 2022</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51</a:t>
            </a:fld>
            <a:endParaRPr lang="en-US" dirty="0"/>
          </a:p>
        </p:txBody>
      </p:sp>
    </p:spTree>
    <p:extLst>
      <p:ext uri="{BB962C8B-B14F-4D97-AF65-F5344CB8AC3E}">
        <p14:creationId xmlns:p14="http://schemas.microsoft.com/office/powerpoint/2010/main" val="1860199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Ok- Skip detailed slide for 2022.  0.95MW site in new industrial park. 6 acres</a:t>
            </a:r>
            <a:r>
              <a:rPr lang="en-US" baseline="0" dirty="0"/>
              <a:t> (~5600 PV modules, original designed for 1.3MW, lower due to wetland avoidance), ~2400MWh/yr, fixed mounting at 25</a:t>
            </a:r>
            <a:r>
              <a:rPr lang="en-US" baseline="30000" dirty="0"/>
              <a:t>o</a:t>
            </a:r>
            <a:r>
              <a:rPr lang="en-US" baseline="0" dirty="0"/>
              <a:t>  )</a:t>
            </a:r>
            <a:endParaRPr lang="en-US" dirty="0"/>
          </a:p>
          <a:p>
            <a:r>
              <a:rPr lang="en-US" dirty="0"/>
              <a:t>In commercial operation on January 26, 2018. Property is in a floodplain</a:t>
            </a:r>
            <a:r>
              <a:rPr lang="en-US" baseline="0" dirty="0"/>
              <a:t> &amp; wetlands area and was not suitable for building.</a:t>
            </a:r>
          </a:p>
          <a:p>
            <a:r>
              <a:rPr lang="en-US" baseline="0" dirty="0"/>
              <a:t>Three Water Dept. lime lagoons on right.</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52</a:t>
            </a:fld>
            <a:endParaRPr lang="en-US" dirty="0"/>
          </a:p>
        </p:txBody>
      </p:sp>
    </p:spTree>
    <p:extLst>
      <p:ext uri="{BB962C8B-B14F-4D97-AF65-F5344CB8AC3E}">
        <p14:creationId xmlns:p14="http://schemas.microsoft.com/office/powerpoint/2010/main" val="21226441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what the 0.95MW industrial park site looks like today. </a:t>
            </a:r>
          </a:p>
        </p:txBody>
      </p:sp>
      <p:sp>
        <p:nvSpPr>
          <p:cNvPr id="4" name="Slide Number Placeholder 3"/>
          <p:cNvSpPr>
            <a:spLocks noGrp="1"/>
          </p:cNvSpPr>
          <p:nvPr>
            <p:ph type="sldNum" sz="quarter" idx="10"/>
          </p:nvPr>
        </p:nvSpPr>
        <p:spPr/>
        <p:txBody>
          <a:bodyPr/>
          <a:lstStyle/>
          <a:p>
            <a:fld id="{C273C452-0A69-4287-B36B-8F027A5FEFCB}" type="slidenum">
              <a:rPr lang="en-US" smtClean="0"/>
              <a:pPr/>
              <a:t>53</a:t>
            </a:fld>
            <a:endParaRPr lang="en-US" dirty="0"/>
          </a:p>
        </p:txBody>
      </p:sp>
    </p:spTree>
    <p:extLst>
      <p:ext uri="{BB962C8B-B14F-4D97-AF65-F5344CB8AC3E}">
        <p14:creationId xmlns:p14="http://schemas.microsoft.com/office/powerpoint/2010/main" val="4174597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a:t>
            </a:r>
          </a:p>
          <a:p>
            <a:r>
              <a:rPr lang="en-US" dirty="0"/>
              <a:t>Typical solar output profile for Monday - Friday at the 2MW solar site. Primary power output width represents period from 10AM-4PM or about 6 hrs/day. </a:t>
            </a:r>
          </a:p>
          <a:p>
            <a:r>
              <a:rPr lang="en-US" dirty="0"/>
              <a:t>‘Dips’ are clouds.  On Friday, a weather front was moving in and clouds were increasing.</a:t>
            </a:r>
          </a:p>
        </p:txBody>
      </p:sp>
      <p:sp>
        <p:nvSpPr>
          <p:cNvPr id="4" name="Slide Number Placeholder 3"/>
          <p:cNvSpPr>
            <a:spLocks noGrp="1"/>
          </p:cNvSpPr>
          <p:nvPr>
            <p:ph type="sldNum" sz="quarter" idx="5"/>
          </p:nvPr>
        </p:nvSpPr>
        <p:spPr/>
        <p:txBody>
          <a:bodyPr/>
          <a:lstStyle/>
          <a:p>
            <a:fld id="{C273C452-0A69-4287-B36B-8F027A5FEFCB}" type="slidenum">
              <a:rPr lang="en-US" smtClean="0"/>
              <a:pPr/>
              <a:t>54</a:t>
            </a:fld>
            <a:endParaRPr lang="en-US" dirty="0"/>
          </a:p>
        </p:txBody>
      </p:sp>
    </p:spTree>
    <p:extLst>
      <p:ext uri="{BB962C8B-B14F-4D97-AF65-F5344CB8AC3E}">
        <p14:creationId xmlns:p14="http://schemas.microsoft.com/office/powerpoint/2010/main" val="1001650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We are often asked where does our energy come from when the power plant is not operating.</a:t>
            </a:r>
          </a:p>
          <a:p>
            <a:r>
              <a:rPr lang="en-US" dirty="0"/>
              <a:t>Red line= Retail sales, Blue Bars= Plant</a:t>
            </a:r>
            <a:r>
              <a:rPr lang="en-US" baseline="0" dirty="0"/>
              <a:t> Capacity Factor (the percentage of time in service each month).</a:t>
            </a:r>
            <a:endParaRPr lang="en-US" dirty="0"/>
          </a:p>
          <a:p>
            <a:r>
              <a:rPr lang="en-US" baseline="0" dirty="0"/>
              <a:t>Capacity factor, 6.1% in 2022, based on 58MW net generating capability (example: if the capacity factor is 45%, this means that the plant was operating at 45% of it’s capability during the time period). The Power Plant used to operate at 60% capacity factor annually up to January 2017. We have the capability to meet all of our needs for a short period of time like an emergency due to a grid black out.</a:t>
            </a:r>
          </a:p>
          <a:p>
            <a:endParaRPr lang="en-US" baseline="0" dirty="0"/>
          </a:p>
          <a:p>
            <a:r>
              <a:rPr lang="en-US" baseline="0" dirty="0"/>
              <a:t>From AMP Invoice Summary report.</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55</a:t>
            </a:fld>
            <a:endParaRPr lang="en-US" dirty="0"/>
          </a:p>
        </p:txBody>
      </p:sp>
    </p:spTree>
    <p:extLst>
      <p:ext uri="{BB962C8B-B14F-4D97-AF65-F5344CB8AC3E}">
        <p14:creationId xmlns:p14="http://schemas.microsoft.com/office/powerpoint/2010/main" val="17439992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Ok- 2022</a:t>
            </a:r>
          </a:p>
        </p:txBody>
      </p:sp>
      <p:sp>
        <p:nvSpPr>
          <p:cNvPr id="4" name="Slide Number Placeholder 3"/>
          <p:cNvSpPr>
            <a:spLocks noGrp="1"/>
          </p:cNvSpPr>
          <p:nvPr>
            <p:ph type="sldNum" sz="quarter" idx="5"/>
          </p:nvPr>
        </p:nvSpPr>
        <p:spPr/>
        <p:txBody>
          <a:bodyPr/>
          <a:lstStyle/>
          <a:p>
            <a:fld id="{C273C452-0A69-4287-B36B-8F027A5FEFCB}" type="slidenum">
              <a:rPr lang="en-US" smtClean="0"/>
              <a:pPr/>
              <a:t>56</a:t>
            </a:fld>
            <a:endParaRPr lang="en-US" dirty="0"/>
          </a:p>
        </p:txBody>
      </p:sp>
    </p:spTree>
    <p:extLst>
      <p:ext uri="{BB962C8B-B14F-4D97-AF65-F5344CB8AC3E}">
        <p14:creationId xmlns:p14="http://schemas.microsoft.com/office/powerpoint/2010/main" val="696292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ok- Other factors effecting energy usage.</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Source: Post COVID financial impacts report</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57</a:t>
            </a:fld>
            <a:endParaRPr lang="en-US" dirty="0"/>
          </a:p>
        </p:txBody>
      </p:sp>
    </p:spTree>
    <p:extLst>
      <p:ext uri="{BB962C8B-B14F-4D97-AF65-F5344CB8AC3E}">
        <p14:creationId xmlns:p14="http://schemas.microsoft.com/office/powerpoint/2010/main" val="852129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Source:  2022 APPA Benchmark report </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58</a:t>
            </a:fld>
            <a:endParaRPr lang="en-US" dirty="0"/>
          </a:p>
        </p:txBody>
      </p:sp>
    </p:spTree>
    <p:extLst>
      <p:ext uri="{BB962C8B-B14F-4D97-AF65-F5344CB8AC3E}">
        <p14:creationId xmlns:p14="http://schemas.microsoft.com/office/powerpoint/2010/main" val="3075581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Ok</a:t>
            </a:r>
          </a:p>
          <a:p>
            <a:r>
              <a:rPr lang="en-US" sz="1400" dirty="0"/>
              <a:t>Typical year to year.</a:t>
            </a:r>
          </a:p>
        </p:txBody>
      </p:sp>
      <p:sp>
        <p:nvSpPr>
          <p:cNvPr id="4" name="Slide Number Placeholder 3"/>
          <p:cNvSpPr>
            <a:spLocks noGrp="1"/>
          </p:cNvSpPr>
          <p:nvPr>
            <p:ph type="sldNum" sz="quarter" idx="5"/>
          </p:nvPr>
        </p:nvSpPr>
        <p:spPr/>
        <p:txBody>
          <a:bodyPr/>
          <a:lstStyle/>
          <a:p>
            <a:fld id="{C273C452-0A69-4287-B36B-8F027A5FEFCB}" type="slidenum">
              <a:rPr lang="en-US" smtClean="0"/>
              <a:pPr/>
              <a:t>6</a:t>
            </a:fld>
            <a:endParaRPr lang="en-US" dirty="0"/>
          </a:p>
        </p:txBody>
      </p:sp>
    </p:spTree>
    <p:extLst>
      <p:ext uri="{BB962C8B-B14F-4D97-AF65-F5344CB8AC3E}">
        <p14:creationId xmlns:p14="http://schemas.microsoft.com/office/powerpoint/2010/main" val="2680679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ok- </a:t>
            </a:r>
          </a:p>
          <a:p>
            <a:r>
              <a:rPr lang="en-US" sz="1400" dirty="0"/>
              <a:t>Our rates shown are for 2022. The State has not updated the report for the last two years.</a:t>
            </a:r>
          </a:p>
          <a:p>
            <a:r>
              <a:rPr lang="en-US" sz="1400" baseline="0" dirty="0"/>
              <a:t>Most of our customers bills are lower due to lower usage.</a:t>
            </a:r>
            <a:r>
              <a:rPr lang="en-US" sz="1400" dirty="0"/>
              <a:t> </a:t>
            </a:r>
          </a:p>
          <a:p>
            <a:r>
              <a:rPr lang="en-US" sz="1400" dirty="0"/>
              <a:t>As a reminder, water rates increased dramatically in 2017 after the EPA imposed operating restrictions on the power plant which, at one time, </a:t>
            </a:r>
          </a:p>
          <a:p>
            <a:r>
              <a:rPr lang="en-US" sz="1400" dirty="0"/>
              <a:t>accounted for over 30% of the water utility’s revenues.</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dirty="0"/>
              <a:t>OEPA 2020 Water &amp; Wastewater report.</a:t>
            </a:r>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7</a:t>
            </a:fld>
            <a:endParaRPr lang="en-US" dirty="0"/>
          </a:p>
        </p:txBody>
      </p:sp>
    </p:spTree>
    <p:extLst>
      <p:ext uri="{BB962C8B-B14F-4D97-AF65-F5344CB8AC3E}">
        <p14:creationId xmlns:p14="http://schemas.microsoft.com/office/powerpoint/2010/main" val="3674180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400" dirty="0"/>
              <a:t>Ok- Electric Utility.  Established 1917. Four coal &amp; gas-fired steam generators, three turbine-generators with total capacity of 63MW. Last unit installed in 1969, 7400 customers. Approx. 300 pole miles distribution covering over 125 sq. miles.</a:t>
            </a:r>
          </a:p>
          <a:p>
            <a:pPr defTabSz="917720">
              <a:defRPr/>
            </a:pPr>
            <a:r>
              <a:rPr lang="en-US" sz="1400" dirty="0"/>
              <a:t>Orrville is only 1 of 3 communities (Dover, Painesville is peaking only) in Ohio that generate their own electricity</a:t>
            </a:r>
            <a:r>
              <a:rPr lang="en-US" sz="1400" baseline="0" dirty="0"/>
              <a:t> (at one time there were around 90). Others shut down due to age, lower rates offered by investor-owned utilities,, cost &amp; regulations. </a:t>
            </a:r>
          </a:p>
          <a:p>
            <a:r>
              <a:rPr lang="en-US" sz="1400" baseline="0" dirty="0"/>
              <a:t>We also own our distribution system (poles &amp; wires) and 8 mile transmission line to an AEP substation were we’re connected to the national electric grid. </a:t>
            </a:r>
          </a:p>
          <a:p>
            <a:pPr defTabSz="917720">
              <a:defRPr/>
            </a:pPr>
            <a:r>
              <a:rPr lang="en-US" sz="1400" dirty="0"/>
              <a:t>Power Plant net generating capacity ~58MW.  Three steam-turbine generator units (one 22MW and two 25MW). Unit 9 (22MW) installed in1963,</a:t>
            </a:r>
            <a:r>
              <a:rPr lang="en-US" sz="1400" baseline="0" dirty="0"/>
              <a:t> Units 10 &amp; 11 (25MW each) installed in 1969 (these are the original units from Dept. of Defense’s Oak Ridge, TN plant which was part of the Manhattan Project, the atomic bomb development program, originally installed in 1941. Added 3 diesel generators, 5.5MW, in 2021 (purchased from AMP) to assist in peaking &amp; emergency needs.  Located at the Wastewater Treatment plant.</a:t>
            </a:r>
          </a:p>
          <a:p>
            <a:pPr defTabSz="917720">
              <a:defRPr/>
            </a:pPr>
            <a:r>
              <a:rPr lang="en-US" sz="1400" dirty="0"/>
              <a:t>The oldest boiler (steam generator) was installed in 1951</a:t>
            </a:r>
            <a:r>
              <a:rPr lang="en-US" sz="1400" baseline="0" dirty="0"/>
              <a:t> (Boiler10), 1957 (Boiler 11), 1963 (Boiler 12), 1969 (Boiler 13).</a:t>
            </a:r>
          </a:p>
          <a:p>
            <a:pPr defTabSz="917720">
              <a:defRPr/>
            </a:pPr>
            <a:r>
              <a:rPr lang="en-US" sz="1400" baseline="0" dirty="0"/>
              <a:t>Debt free since 2010.</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8</a:t>
            </a:fld>
            <a:endParaRPr lang="en-US" dirty="0"/>
          </a:p>
        </p:txBody>
      </p:sp>
    </p:spTree>
    <p:extLst>
      <p:ext uri="{BB962C8B-B14F-4D97-AF65-F5344CB8AC3E}">
        <p14:creationId xmlns:p14="http://schemas.microsoft.com/office/powerpoint/2010/main" val="1331694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ok-  Power Plant’s carbon footprint has reduced significantly over the past 10 years.  Started decline in 2016 to convert largest unit</a:t>
            </a:r>
          </a:p>
          <a:p>
            <a:r>
              <a:rPr lang="en-US" sz="1200" dirty="0"/>
              <a:t>to natural gas following EPA notification in 2015.</a:t>
            </a:r>
          </a:p>
          <a:p>
            <a:r>
              <a:rPr lang="en-US" sz="1200" dirty="0"/>
              <a:t>C02 emissions are the primary contributor linked climate change.</a:t>
            </a:r>
          </a:p>
          <a:p>
            <a:r>
              <a:rPr lang="en-US" sz="1200" dirty="0"/>
              <a:t>In 2010, the Power Plant was supplying most of the energy.  It supplied &gt;5% in 2022. </a:t>
            </a:r>
          </a:p>
          <a:p>
            <a:r>
              <a:rPr lang="en-US" sz="1200" dirty="0"/>
              <a:t>Our largest unit was converted to gas in the fall of 2016.  New EPA restrictions effective January 2017.</a:t>
            </a:r>
          </a:p>
          <a:p>
            <a:endParaRPr lang="en-US" dirty="0"/>
          </a:p>
          <a:p>
            <a:r>
              <a:rPr lang="en-US" dirty="0"/>
              <a:t>Source: 2022 GHG report</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9</a:t>
            </a:fld>
            <a:endParaRPr lang="en-US" dirty="0"/>
          </a:p>
        </p:txBody>
      </p:sp>
    </p:spTree>
    <p:extLst>
      <p:ext uri="{BB962C8B-B14F-4D97-AF65-F5344CB8AC3E}">
        <p14:creationId xmlns:p14="http://schemas.microsoft.com/office/powerpoint/2010/main" val="56278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65A77C-E871-4395-87F8-BC1BF2B5C1A9}" type="datetimeFigureOut">
              <a:rPr lang="en-US" smtClean="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5A77C-E871-4395-87F8-BC1BF2B5C1A9}" type="datetimeFigureOut">
              <a:rPr lang="en-US" smtClean="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5A77C-E871-4395-87F8-BC1BF2B5C1A9}" type="datetimeFigureOut">
              <a:rPr lang="en-US" smtClean="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5A77C-E871-4395-87F8-BC1BF2B5C1A9}" type="datetimeFigureOut">
              <a:rPr lang="en-US" smtClean="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65A77C-E871-4395-87F8-BC1BF2B5C1A9}" type="datetimeFigureOut">
              <a:rPr lang="en-US" smtClean="0"/>
              <a:pPr/>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65A77C-E871-4395-87F8-BC1BF2B5C1A9}" type="datetimeFigureOut">
              <a:rPr lang="en-US" smtClean="0"/>
              <a:pPr/>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65A77C-E871-4395-87F8-BC1BF2B5C1A9}" type="datetimeFigureOut">
              <a:rPr lang="en-US" smtClean="0"/>
              <a:pPr/>
              <a:t>3/31/2023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65A77C-E871-4395-87F8-BC1BF2B5C1A9}" type="datetimeFigureOut">
              <a:rPr lang="en-US" smtClean="0"/>
              <a:pPr/>
              <a:t>3/31/2023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5A77C-E871-4395-87F8-BC1BF2B5C1A9}" type="datetimeFigureOut">
              <a:rPr lang="en-US" smtClean="0"/>
              <a:pPr/>
              <a:t>3/31/2023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65A77C-E871-4395-87F8-BC1BF2B5C1A9}" type="datetimeFigureOut">
              <a:rPr lang="en-US" smtClean="0"/>
              <a:pPr/>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65A77C-E871-4395-87F8-BC1BF2B5C1A9}" type="datetimeFigureOut">
              <a:rPr lang="en-US" smtClean="0"/>
              <a:pPr/>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5A77C-E871-4395-87F8-BC1BF2B5C1A9}" type="datetimeFigureOut">
              <a:rPr lang="en-US" smtClean="0"/>
              <a:pPr/>
              <a:t>3/31/2023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4C779-30B2-4199-9242-65B41656AFC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11.xml"/><Relationship Id="rId5" Type="http://schemas.openxmlformats.org/officeDocument/2006/relationships/chart" Target="../charts/chart10.xml"/><Relationship Id="rId10" Type="http://schemas.openxmlformats.org/officeDocument/2006/relationships/chart" Target="../charts/chart15.xml"/><Relationship Id="rId4" Type="http://schemas.openxmlformats.org/officeDocument/2006/relationships/chart" Target="../charts/chart9.xml"/><Relationship Id="rId9" Type="http://schemas.openxmlformats.org/officeDocument/2006/relationships/chart" Target="../charts/chart14.xml"/></Relationships>
</file>

<file path=ppt/slides/_rels/slide1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chart" Target="../charts/chart25.xml"/><Relationship Id="rId7" Type="http://schemas.openxmlformats.org/officeDocument/2006/relationships/chart" Target="../charts/chart29.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2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chart" Target="../charts/chart35.xml"/></Relationships>
</file>

<file path=ppt/slides/_rels/slide28.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orrutilities.co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23.jpe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76400"/>
          </a:xfrm>
        </p:spPr>
        <p:txBody>
          <a:bodyPr>
            <a:normAutofit fontScale="90000"/>
          </a:bodyPr>
          <a:lstStyle/>
          <a:p>
            <a:r>
              <a:rPr lang="en-US" dirty="0"/>
              <a:t>ORRVILLE UTILITIES</a:t>
            </a:r>
            <a:br>
              <a:rPr lang="en-US" dirty="0"/>
            </a:br>
            <a:r>
              <a:rPr lang="en-US" dirty="0"/>
              <a:t>2022 Annual Report</a:t>
            </a:r>
            <a:br>
              <a:rPr lang="en-US" dirty="0"/>
            </a:br>
            <a:r>
              <a:rPr lang="en-US" sz="3100" dirty="0"/>
              <a:t>Jeff Brediger, Director of Utilities </a:t>
            </a:r>
            <a:br>
              <a:rPr lang="en-US" sz="2400" dirty="0"/>
            </a:br>
            <a:endParaRPr lang="en-US" sz="1600" dirty="0"/>
          </a:p>
        </p:txBody>
      </p:sp>
      <p:pic>
        <p:nvPicPr>
          <p:cNvPr id="8" name="Content Placeholder 7" descr="Utility logo.GIF"/>
          <p:cNvPicPr>
            <a:picLocks noGrp="1" noChangeAspect="1"/>
          </p:cNvPicPr>
          <p:nvPr>
            <p:ph idx="1"/>
          </p:nvPr>
        </p:nvPicPr>
        <p:blipFill>
          <a:blip r:embed="rId3" cstate="print"/>
          <a:stretch>
            <a:fillRect/>
          </a:stretch>
        </p:blipFill>
        <p:spPr>
          <a:xfrm>
            <a:off x="1752600" y="1752600"/>
            <a:ext cx="5562600" cy="4964875"/>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70B98A-631F-46D5-BD7D-A7E630771846}"/>
              </a:ext>
            </a:extLst>
          </p:cNvPr>
          <p:cNvGraphicFramePr>
            <a:graphicFrameLocks/>
          </p:cNvGraphicFramePr>
          <p:nvPr>
            <p:extLst>
              <p:ext uri="{D42A27DB-BD31-4B8C-83A1-F6EECF244321}">
                <p14:modId xmlns:p14="http://schemas.microsoft.com/office/powerpoint/2010/main" val="4238261783"/>
              </p:ext>
            </p:extLst>
          </p:nvPr>
        </p:nvGraphicFramePr>
        <p:xfrm>
          <a:off x="-275035" y="240590"/>
          <a:ext cx="5853113" cy="472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FEA6DC32-B46B-4188-A815-E48CFD382D26}"/>
              </a:ext>
            </a:extLst>
          </p:cNvPr>
          <p:cNvGraphicFramePr>
            <a:graphicFrameLocks/>
          </p:cNvGraphicFramePr>
          <p:nvPr>
            <p:extLst>
              <p:ext uri="{D42A27DB-BD31-4B8C-83A1-F6EECF244321}">
                <p14:modId xmlns:p14="http://schemas.microsoft.com/office/powerpoint/2010/main" val="267379228"/>
              </p:ext>
            </p:extLst>
          </p:nvPr>
        </p:nvGraphicFramePr>
        <p:xfrm>
          <a:off x="3462337" y="33337"/>
          <a:ext cx="6400800" cy="44624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89759562-D6B0-479B-AA69-E125B1E0A8AD}"/>
              </a:ext>
            </a:extLst>
          </p:cNvPr>
          <p:cNvGraphicFramePr>
            <a:graphicFrameLocks/>
          </p:cNvGraphicFramePr>
          <p:nvPr/>
        </p:nvGraphicFramePr>
        <p:xfrm>
          <a:off x="1840705" y="2971800"/>
          <a:ext cx="7119937" cy="51054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3A284108-3616-4614-9CAE-D7DD3B2382BE}"/>
              </a:ext>
            </a:extLst>
          </p:cNvPr>
          <p:cNvGraphicFramePr>
            <a:graphicFrameLocks/>
          </p:cNvGraphicFramePr>
          <p:nvPr/>
        </p:nvGraphicFramePr>
        <p:xfrm>
          <a:off x="3276600" y="2971799"/>
          <a:ext cx="6038850" cy="4310063"/>
        </p:xfrm>
        <a:graphic>
          <a:graphicData uri="http://schemas.openxmlformats.org/drawingml/2006/chart">
            <c:chart xmlns:c="http://schemas.openxmlformats.org/drawingml/2006/chart" xmlns:r="http://schemas.openxmlformats.org/officeDocument/2006/relationships" r:id="rId6"/>
          </a:graphicData>
        </a:graphic>
      </p:graphicFrame>
      <p:sp>
        <p:nvSpPr>
          <p:cNvPr id="12" name="Rectangle 11">
            <a:extLst>
              <a:ext uri="{FF2B5EF4-FFF2-40B4-BE49-F238E27FC236}">
                <a16:creationId xmlns:a16="http://schemas.microsoft.com/office/drawing/2014/main" id="{A72D5DF2-9DCC-4F21-97CD-AA37E702838B}"/>
              </a:ext>
            </a:extLst>
          </p:cNvPr>
          <p:cNvSpPr/>
          <p:nvPr/>
        </p:nvSpPr>
        <p:spPr>
          <a:xfrm>
            <a:off x="3657600" y="343485"/>
            <a:ext cx="826148" cy="427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0" name="Chart 9">
            <a:extLst>
              <a:ext uri="{FF2B5EF4-FFF2-40B4-BE49-F238E27FC236}">
                <a16:creationId xmlns:a16="http://schemas.microsoft.com/office/drawing/2014/main" id="{002770E6-0125-42C2-8B23-36608C168138}"/>
              </a:ext>
            </a:extLst>
          </p:cNvPr>
          <p:cNvGraphicFramePr>
            <a:graphicFrameLocks/>
          </p:cNvGraphicFramePr>
          <p:nvPr>
            <p:extLst>
              <p:ext uri="{D42A27DB-BD31-4B8C-83A1-F6EECF244321}">
                <p14:modId xmlns:p14="http://schemas.microsoft.com/office/powerpoint/2010/main" val="585214638"/>
              </p:ext>
            </p:extLst>
          </p:nvPr>
        </p:nvGraphicFramePr>
        <p:xfrm>
          <a:off x="1140620" y="3256358"/>
          <a:ext cx="6344840" cy="361712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Chart 13">
            <a:extLst>
              <a:ext uri="{FF2B5EF4-FFF2-40B4-BE49-F238E27FC236}">
                <a16:creationId xmlns:a16="http://schemas.microsoft.com/office/drawing/2014/main" id="{9E07ED4F-BFC4-40D1-8FB1-515776DB6ACF}"/>
              </a:ext>
            </a:extLst>
          </p:cNvPr>
          <p:cNvGraphicFramePr>
            <a:graphicFrameLocks/>
          </p:cNvGraphicFramePr>
          <p:nvPr>
            <p:extLst>
              <p:ext uri="{D42A27DB-BD31-4B8C-83A1-F6EECF244321}">
                <p14:modId xmlns:p14="http://schemas.microsoft.com/office/powerpoint/2010/main" val="2957244694"/>
              </p:ext>
            </p:extLst>
          </p:nvPr>
        </p:nvGraphicFramePr>
        <p:xfrm>
          <a:off x="-134263" y="315520"/>
          <a:ext cx="5200095" cy="339886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 name="Chart 14">
            <a:extLst>
              <a:ext uri="{FF2B5EF4-FFF2-40B4-BE49-F238E27FC236}">
                <a16:creationId xmlns:a16="http://schemas.microsoft.com/office/drawing/2014/main" id="{9E07ED4F-BFC4-40D1-8FB1-515776DB6ACF}"/>
              </a:ext>
            </a:extLst>
          </p:cNvPr>
          <p:cNvGraphicFramePr>
            <a:graphicFrameLocks/>
          </p:cNvGraphicFramePr>
          <p:nvPr>
            <p:extLst>
              <p:ext uri="{D42A27DB-BD31-4B8C-83A1-F6EECF244321}">
                <p14:modId xmlns:p14="http://schemas.microsoft.com/office/powerpoint/2010/main" val="2280894847"/>
              </p:ext>
            </p:extLst>
          </p:nvPr>
        </p:nvGraphicFramePr>
        <p:xfrm>
          <a:off x="-134263" y="242174"/>
          <a:ext cx="5465147" cy="3472213"/>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C14F587-F0D6-4DAA-BC66-1826EE191D57}"/>
              </a:ext>
            </a:extLst>
          </p:cNvPr>
          <p:cNvSpPr txBox="1"/>
          <p:nvPr/>
        </p:nvSpPr>
        <p:spPr>
          <a:xfrm>
            <a:off x="139635" y="639984"/>
            <a:ext cx="1499257" cy="707886"/>
          </a:xfrm>
          <a:prstGeom prst="rect">
            <a:avLst/>
          </a:prstGeom>
          <a:noFill/>
        </p:spPr>
        <p:txBody>
          <a:bodyPr wrap="none" rtlCol="0">
            <a:spAutoFit/>
          </a:bodyPr>
          <a:lstStyle/>
          <a:p>
            <a:r>
              <a:rPr lang="en-US" sz="2000" b="1" dirty="0"/>
              <a:t>Typical prior</a:t>
            </a:r>
          </a:p>
          <a:p>
            <a:r>
              <a:rPr lang="en-US" sz="2000" b="1" dirty="0"/>
              <a:t>To 2013</a:t>
            </a:r>
          </a:p>
        </p:txBody>
      </p:sp>
      <p:graphicFrame>
        <p:nvGraphicFramePr>
          <p:cNvPr id="4" name="Chart 3">
            <a:extLst>
              <a:ext uri="{FF2B5EF4-FFF2-40B4-BE49-F238E27FC236}">
                <a16:creationId xmlns:a16="http://schemas.microsoft.com/office/drawing/2014/main" id="{00000000-0008-0000-0100-000017000000}"/>
              </a:ext>
            </a:extLst>
          </p:cNvPr>
          <p:cNvGraphicFramePr>
            <a:graphicFrameLocks/>
          </p:cNvGraphicFramePr>
          <p:nvPr>
            <p:extLst>
              <p:ext uri="{D42A27DB-BD31-4B8C-83A1-F6EECF244321}">
                <p14:modId xmlns:p14="http://schemas.microsoft.com/office/powerpoint/2010/main" val="2884865828"/>
              </p:ext>
            </p:extLst>
          </p:nvPr>
        </p:nvGraphicFramePr>
        <p:xfrm>
          <a:off x="738087" y="3219223"/>
          <a:ext cx="6531273" cy="369139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982693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B4184B7-3CAF-4CDF-9FD6-626E187DDF01}"/>
              </a:ext>
            </a:extLst>
          </p:cNvPr>
          <p:cNvGraphicFramePr>
            <a:graphicFrameLocks/>
          </p:cNvGraphicFramePr>
          <p:nvPr>
            <p:extLst>
              <p:ext uri="{D42A27DB-BD31-4B8C-83A1-F6EECF244321}">
                <p14:modId xmlns:p14="http://schemas.microsoft.com/office/powerpoint/2010/main" val="2641751718"/>
              </p:ext>
            </p:extLst>
          </p:nvPr>
        </p:nvGraphicFramePr>
        <p:xfrm>
          <a:off x="152400" y="228600"/>
          <a:ext cx="8991599" cy="64770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9CFFB1AE-E7A0-8F6B-661C-A6E3B288D1C4}"/>
              </a:ext>
            </a:extLst>
          </p:cNvPr>
          <p:cNvCxnSpPr>
            <a:cxnSpLocks/>
          </p:cNvCxnSpPr>
          <p:nvPr/>
        </p:nvCxnSpPr>
        <p:spPr>
          <a:xfrm flipH="1" flipV="1">
            <a:off x="1033033" y="3886200"/>
            <a:ext cx="2472167" cy="15240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7BFFC33D-4F83-B04C-DB30-A21102210791}"/>
              </a:ext>
            </a:extLst>
          </p:cNvPr>
          <p:cNvCxnSpPr>
            <a:cxnSpLocks/>
          </p:cNvCxnSpPr>
          <p:nvPr/>
        </p:nvCxnSpPr>
        <p:spPr>
          <a:xfrm flipH="1">
            <a:off x="1447800" y="4038600"/>
            <a:ext cx="2057400" cy="14478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6DC9A492-868A-8B60-0060-600968CEA75D}"/>
              </a:ext>
            </a:extLst>
          </p:cNvPr>
          <p:cNvSpPr txBox="1"/>
          <p:nvPr/>
        </p:nvSpPr>
        <p:spPr>
          <a:xfrm>
            <a:off x="1033033" y="4132302"/>
            <a:ext cx="1666418" cy="369332"/>
          </a:xfrm>
          <a:prstGeom prst="rect">
            <a:avLst/>
          </a:prstGeom>
          <a:noFill/>
        </p:spPr>
        <p:txBody>
          <a:bodyPr wrap="none" rtlCol="0">
            <a:spAutoFit/>
          </a:bodyPr>
          <a:lstStyle/>
          <a:p>
            <a:r>
              <a:rPr lang="en-US" dirty="0"/>
              <a:t>JM Smucker Co.</a:t>
            </a:r>
          </a:p>
        </p:txBody>
      </p:sp>
      <p:sp>
        <p:nvSpPr>
          <p:cNvPr id="8" name="TextBox 7">
            <a:extLst>
              <a:ext uri="{FF2B5EF4-FFF2-40B4-BE49-F238E27FC236}">
                <a16:creationId xmlns:a16="http://schemas.microsoft.com/office/drawing/2014/main" id="{0E55B8B3-5645-ADBA-68CE-839AB23567D8}"/>
              </a:ext>
            </a:extLst>
          </p:cNvPr>
          <p:cNvSpPr txBox="1"/>
          <p:nvPr/>
        </p:nvSpPr>
        <p:spPr>
          <a:xfrm>
            <a:off x="2043341" y="5239434"/>
            <a:ext cx="1312219" cy="646331"/>
          </a:xfrm>
          <a:prstGeom prst="rect">
            <a:avLst/>
          </a:prstGeom>
          <a:noFill/>
        </p:spPr>
        <p:txBody>
          <a:bodyPr wrap="none" rtlCol="0">
            <a:spAutoFit/>
          </a:bodyPr>
          <a:lstStyle/>
          <a:p>
            <a:r>
              <a:rPr lang="en-US" dirty="0"/>
              <a:t>Quality</a:t>
            </a:r>
          </a:p>
          <a:p>
            <a:r>
              <a:rPr lang="en-US" dirty="0"/>
              <a:t>Castings Co.</a:t>
            </a:r>
          </a:p>
        </p:txBody>
      </p:sp>
    </p:spTree>
    <p:extLst>
      <p:ext uri="{BB962C8B-B14F-4D97-AF65-F5344CB8AC3E}">
        <p14:creationId xmlns:p14="http://schemas.microsoft.com/office/powerpoint/2010/main" val="1414546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1C55A93-D2BF-4DCB-8204-C6D2348B8E07}"/>
              </a:ext>
            </a:extLst>
          </p:cNvPr>
          <p:cNvGraphicFramePr>
            <a:graphicFrameLocks/>
          </p:cNvGraphicFramePr>
          <p:nvPr>
            <p:extLst>
              <p:ext uri="{D42A27DB-BD31-4B8C-83A1-F6EECF244321}">
                <p14:modId xmlns:p14="http://schemas.microsoft.com/office/powerpoint/2010/main" val="856168379"/>
              </p:ext>
            </p:extLst>
          </p:nvPr>
        </p:nvGraphicFramePr>
        <p:xfrm>
          <a:off x="0" y="762000"/>
          <a:ext cx="91440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1692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100-000014000000}"/>
              </a:ext>
            </a:extLst>
          </p:cNvPr>
          <p:cNvGraphicFramePr>
            <a:graphicFrameLocks/>
          </p:cNvGraphicFramePr>
          <p:nvPr>
            <p:extLst>
              <p:ext uri="{D42A27DB-BD31-4B8C-83A1-F6EECF244321}">
                <p14:modId xmlns:p14="http://schemas.microsoft.com/office/powerpoint/2010/main" val="2597381516"/>
              </p:ext>
            </p:extLst>
          </p:nvPr>
        </p:nvGraphicFramePr>
        <p:xfrm>
          <a:off x="0" y="609600"/>
          <a:ext cx="9144000" cy="594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3613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300-000004000000}"/>
              </a:ext>
            </a:extLst>
          </p:cNvPr>
          <p:cNvGraphicFramePr>
            <a:graphicFrameLocks/>
          </p:cNvGraphicFramePr>
          <p:nvPr>
            <p:extLst>
              <p:ext uri="{D42A27DB-BD31-4B8C-83A1-F6EECF244321}">
                <p14:modId xmlns:p14="http://schemas.microsoft.com/office/powerpoint/2010/main" val="4165499937"/>
              </p:ext>
            </p:extLst>
          </p:nvPr>
        </p:nvGraphicFramePr>
        <p:xfrm>
          <a:off x="0" y="304800"/>
          <a:ext cx="9143999" cy="601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8229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10C6A72-1F0E-D76C-817C-5D21A3EF4D49}"/>
              </a:ext>
            </a:extLst>
          </p:cNvPr>
          <p:cNvGraphicFramePr>
            <a:graphicFrameLocks/>
          </p:cNvGraphicFramePr>
          <p:nvPr>
            <p:extLst>
              <p:ext uri="{D42A27DB-BD31-4B8C-83A1-F6EECF244321}">
                <p14:modId xmlns:p14="http://schemas.microsoft.com/office/powerpoint/2010/main" val="712867628"/>
              </p:ext>
            </p:extLst>
          </p:nvPr>
        </p:nvGraphicFramePr>
        <p:xfrm>
          <a:off x="16042" y="1219200"/>
          <a:ext cx="9127958" cy="492125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899FC06-F53D-F450-1580-16149BE756E3}"/>
              </a:ext>
            </a:extLst>
          </p:cNvPr>
          <p:cNvSpPr txBox="1"/>
          <p:nvPr/>
        </p:nvSpPr>
        <p:spPr>
          <a:xfrm>
            <a:off x="2743200" y="1676400"/>
            <a:ext cx="2054506" cy="430887"/>
          </a:xfrm>
          <a:prstGeom prst="rect">
            <a:avLst/>
          </a:prstGeom>
          <a:noFill/>
        </p:spPr>
        <p:txBody>
          <a:bodyPr wrap="square">
            <a:spAutoFit/>
          </a:bodyPr>
          <a:lstStyle/>
          <a:p>
            <a:r>
              <a:rPr lang="en-US" sz="1100" dirty="0"/>
              <a:t>ACV, Gradall, Orr Products, </a:t>
            </a:r>
          </a:p>
          <a:p>
            <a:r>
              <a:rPr lang="en-US" sz="1100" dirty="0"/>
              <a:t>Morton Int'l plant closings-2002</a:t>
            </a:r>
          </a:p>
        </p:txBody>
      </p:sp>
    </p:spTree>
    <p:extLst>
      <p:ext uri="{BB962C8B-B14F-4D97-AF65-F5344CB8AC3E}">
        <p14:creationId xmlns:p14="http://schemas.microsoft.com/office/powerpoint/2010/main" val="235771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74B14F3-3625-4CB1-8CCB-C91F70D3E4FD}"/>
              </a:ext>
            </a:extLst>
          </p:cNvPr>
          <p:cNvGraphicFramePr>
            <a:graphicFrameLocks/>
          </p:cNvGraphicFramePr>
          <p:nvPr>
            <p:extLst>
              <p:ext uri="{D42A27DB-BD31-4B8C-83A1-F6EECF244321}">
                <p14:modId xmlns:p14="http://schemas.microsoft.com/office/powerpoint/2010/main" val="2881271217"/>
              </p:ext>
            </p:extLst>
          </p:nvPr>
        </p:nvGraphicFramePr>
        <p:xfrm>
          <a:off x="0" y="533400"/>
          <a:ext cx="9144000" cy="5410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2166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34E35-23AD-7341-D58D-AA6729EB934B}"/>
              </a:ext>
            </a:extLst>
          </p:cNvPr>
          <p:cNvPicPr>
            <a:picLocks noChangeAspect="1"/>
          </p:cNvPicPr>
          <p:nvPr/>
        </p:nvPicPr>
        <p:blipFill>
          <a:blip r:embed="rId3"/>
          <a:stretch>
            <a:fillRect/>
          </a:stretch>
        </p:blipFill>
        <p:spPr>
          <a:xfrm>
            <a:off x="0" y="228600"/>
            <a:ext cx="9144000" cy="6204059"/>
          </a:xfrm>
          <a:prstGeom prst="rect">
            <a:avLst/>
          </a:prstGeom>
        </p:spPr>
      </p:pic>
    </p:spTree>
    <p:extLst>
      <p:ext uri="{BB962C8B-B14F-4D97-AF65-F5344CB8AC3E}">
        <p14:creationId xmlns:p14="http://schemas.microsoft.com/office/powerpoint/2010/main" val="306518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A8AF6EE7-D104-4A39-B8E7-2345387D7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95799" cy="2286000"/>
          </a:xfrm>
          <a:prstGeom prst="rect">
            <a:avLst/>
          </a:prstGeom>
        </p:spPr>
      </p:pic>
      <p:pic>
        <p:nvPicPr>
          <p:cNvPr id="5" name="Picture 2">
            <a:extLst>
              <a:ext uri="{FF2B5EF4-FFF2-40B4-BE49-F238E27FC236}">
                <a16:creationId xmlns:a16="http://schemas.microsoft.com/office/drawing/2014/main" id="{2C43ED68-AAC7-473D-A20F-AACBC56636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378" y="0"/>
            <a:ext cx="449579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E70502C1-E0B1-46CC-A78C-26E3847FFFC8}"/>
              </a:ext>
            </a:extLst>
          </p:cNvPr>
          <p:cNvPicPr>
            <a:picLocks noChangeAspect="1"/>
          </p:cNvPicPr>
          <p:nvPr/>
        </p:nvPicPr>
        <p:blipFill>
          <a:blip r:embed="rId5"/>
          <a:stretch>
            <a:fillRect/>
          </a:stretch>
        </p:blipFill>
        <p:spPr>
          <a:xfrm>
            <a:off x="1" y="2373172"/>
            <a:ext cx="4495798" cy="2111656"/>
          </a:xfrm>
          <a:prstGeom prst="rect">
            <a:avLst/>
          </a:prstGeom>
        </p:spPr>
      </p:pic>
      <p:pic>
        <p:nvPicPr>
          <p:cNvPr id="7" name="Picture 2" descr="C:\Users\brdgr2\AppData\Local\Microsoft\Windows\Temporary Internet Files\Content.Outlook\H43NY6NH\wind%20farm%20Gamesa.jpg">
            <a:extLst>
              <a:ext uri="{FF2B5EF4-FFF2-40B4-BE49-F238E27FC236}">
                <a16:creationId xmlns:a16="http://schemas.microsoft.com/office/drawing/2014/main" id="{E89751B0-ACB8-4337-8038-33E1C9DBF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377" y="2369708"/>
            <a:ext cx="4495799" cy="21116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CCEAE2C-80F4-4E40-A5F3-302F086C1B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59564"/>
            <a:ext cx="4495798" cy="2298436"/>
          </a:xfrm>
          <a:prstGeom prst="rect">
            <a:avLst/>
          </a:prstGeom>
        </p:spPr>
      </p:pic>
    </p:spTree>
    <p:extLst>
      <p:ext uri="{BB962C8B-B14F-4D97-AF65-F5344CB8AC3E}">
        <p14:creationId xmlns:p14="http://schemas.microsoft.com/office/powerpoint/2010/main" val="1304947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0631AD-98D0-4358-901A-F6BC4AE08F1C}"/>
              </a:ext>
            </a:extLst>
          </p:cNvPr>
          <p:cNvPicPr>
            <a:picLocks noChangeAspect="1"/>
          </p:cNvPicPr>
          <p:nvPr/>
        </p:nvPicPr>
        <p:blipFill>
          <a:blip r:embed="rId3"/>
          <a:stretch>
            <a:fillRect/>
          </a:stretch>
        </p:blipFill>
        <p:spPr>
          <a:xfrm>
            <a:off x="0" y="761999"/>
            <a:ext cx="9144000" cy="6096001"/>
          </a:xfrm>
          <a:prstGeom prst="rect">
            <a:avLst/>
          </a:prstGeom>
        </p:spPr>
      </p:pic>
      <p:sp>
        <p:nvSpPr>
          <p:cNvPr id="3" name="TextBox 2">
            <a:extLst>
              <a:ext uri="{FF2B5EF4-FFF2-40B4-BE49-F238E27FC236}">
                <a16:creationId xmlns:a16="http://schemas.microsoft.com/office/drawing/2014/main" id="{4E55D6FF-019D-453B-B033-97751D9E9C46}"/>
              </a:ext>
            </a:extLst>
          </p:cNvPr>
          <p:cNvSpPr txBox="1"/>
          <p:nvPr/>
        </p:nvSpPr>
        <p:spPr>
          <a:xfrm>
            <a:off x="1456499" y="238780"/>
            <a:ext cx="6231001" cy="523220"/>
          </a:xfrm>
          <a:prstGeom prst="rect">
            <a:avLst/>
          </a:prstGeom>
          <a:noFill/>
        </p:spPr>
        <p:txBody>
          <a:bodyPr wrap="none" rtlCol="0">
            <a:spAutoFit/>
          </a:bodyPr>
          <a:lstStyle/>
          <a:p>
            <a:r>
              <a:rPr lang="en-US" sz="2800" dirty="0"/>
              <a:t>2022 Hourly Load &amp; Long Term Resources</a:t>
            </a:r>
          </a:p>
        </p:txBody>
      </p:sp>
      <p:sp>
        <p:nvSpPr>
          <p:cNvPr id="4" name="TextBox 3">
            <a:extLst>
              <a:ext uri="{FF2B5EF4-FFF2-40B4-BE49-F238E27FC236}">
                <a16:creationId xmlns:a16="http://schemas.microsoft.com/office/drawing/2014/main" id="{53EB1FEB-EA99-4F75-A032-9E1006D52764}"/>
              </a:ext>
            </a:extLst>
          </p:cNvPr>
          <p:cNvSpPr txBox="1"/>
          <p:nvPr/>
        </p:nvSpPr>
        <p:spPr>
          <a:xfrm>
            <a:off x="6781800" y="4800600"/>
            <a:ext cx="1308307" cy="369332"/>
          </a:xfrm>
          <a:prstGeom prst="rect">
            <a:avLst/>
          </a:prstGeom>
          <a:noFill/>
        </p:spPr>
        <p:txBody>
          <a:bodyPr wrap="none" rtlCol="0">
            <a:spAutoFit/>
          </a:bodyPr>
          <a:lstStyle/>
          <a:p>
            <a:r>
              <a:rPr lang="en-US" dirty="0"/>
              <a:t>Lowest Cost</a:t>
            </a:r>
          </a:p>
        </p:txBody>
      </p:sp>
      <p:sp>
        <p:nvSpPr>
          <p:cNvPr id="5" name="TextBox 4">
            <a:extLst>
              <a:ext uri="{FF2B5EF4-FFF2-40B4-BE49-F238E27FC236}">
                <a16:creationId xmlns:a16="http://schemas.microsoft.com/office/drawing/2014/main" id="{96FD8903-D6E0-4496-B2DC-744A4ED5692D}"/>
              </a:ext>
            </a:extLst>
          </p:cNvPr>
          <p:cNvSpPr txBox="1"/>
          <p:nvPr/>
        </p:nvSpPr>
        <p:spPr>
          <a:xfrm>
            <a:off x="6832921" y="3244334"/>
            <a:ext cx="1576970" cy="369332"/>
          </a:xfrm>
          <a:prstGeom prst="rect">
            <a:avLst/>
          </a:prstGeom>
          <a:noFill/>
        </p:spPr>
        <p:txBody>
          <a:bodyPr wrap="none" rtlCol="0">
            <a:spAutoFit/>
          </a:bodyPr>
          <a:lstStyle/>
          <a:p>
            <a:r>
              <a:rPr lang="en-US" dirty="0"/>
              <a:t>Moderate Cost</a:t>
            </a:r>
          </a:p>
        </p:txBody>
      </p:sp>
      <p:sp>
        <p:nvSpPr>
          <p:cNvPr id="6" name="TextBox 5">
            <a:extLst>
              <a:ext uri="{FF2B5EF4-FFF2-40B4-BE49-F238E27FC236}">
                <a16:creationId xmlns:a16="http://schemas.microsoft.com/office/drawing/2014/main" id="{5E5221A1-AD33-4478-9538-E7A5DEAC0484}"/>
              </a:ext>
            </a:extLst>
          </p:cNvPr>
          <p:cNvSpPr txBox="1"/>
          <p:nvPr/>
        </p:nvSpPr>
        <p:spPr>
          <a:xfrm>
            <a:off x="6781800" y="1892430"/>
            <a:ext cx="2158861" cy="369332"/>
          </a:xfrm>
          <a:prstGeom prst="rect">
            <a:avLst/>
          </a:prstGeom>
          <a:noFill/>
        </p:spPr>
        <p:txBody>
          <a:bodyPr wrap="none" rtlCol="0">
            <a:spAutoFit/>
          </a:bodyPr>
          <a:lstStyle/>
          <a:p>
            <a:r>
              <a:rPr lang="en-US" dirty="0"/>
              <a:t>High to Extreme Cost</a:t>
            </a:r>
          </a:p>
        </p:txBody>
      </p:sp>
    </p:spTree>
    <p:extLst>
      <p:ext uri="{BB962C8B-B14F-4D97-AF65-F5344CB8AC3E}">
        <p14:creationId xmlns:p14="http://schemas.microsoft.com/office/powerpoint/2010/main" val="4064547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Utility Board</a:t>
            </a:r>
          </a:p>
        </p:txBody>
      </p:sp>
      <p:sp>
        <p:nvSpPr>
          <p:cNvPr id="3" name="Content Placeholder 2"/>
          <p:cNvSpPr>
            <a:spLocks noGrp="1"/>
          </p:cNvSpPr>
          <p:nvPr>
            <p:ph idx="1"/>
          </p:nvPr>
        </p:nvSpPr>
        <p:spPr>
          <a:xfrm>
            <a:off x="0" y="1600200"/>
            <a:ext cx="9144000" cy="4525963"/>
          </a:xfrm>
        </p:spPr>
        <p:txBody>
          <a:bodyPr>
            <a:normAutofit/>
          </a:bodyPr>
          <a:lstStyle/>
          <a:p>
            <a:r>
              <a:rPr lang="en-US" sz="3100" dirty="0"/>
              <a:t>Board Members</a:t>
            </a:r>
            <a:br>
              <a:rPr lang="en-US" sz="3100" dirty="0"/>
            </a:br>
            <a:r>
              <a:rPr lang="en-US" sz="3100" dirty="0"/>
              <a:t>-Michele Abel (Pro 31 Tax Services), President</a:t>
            </a:r>
            <a:br>
              <a:rPr lang="en-US" sz="3100" dirty="0"/>
            </a:br>
            <a:r>
              <a:rPr lang="en-US" sz="3100" dirty="0"/>
              <a:t>-Steve Combs (Retired), Vice President </a:t>
            </a:r>
          </a:p>
          <a:p>
            <a:pPr marL="0" indent="0">
              <a:buNone/>
            </a:pPr>
            <a:r>
              <a:rPr lang="en-US" sz="3100" dirty="0"/>
              <a:t>    -Russell Miller (JM Smucker Co.) </a:t>
            </a:r>
            <a:br>
              <a:rPr lang="en-US" sz="3100" dirty="0"/>
            </a:br>
            <a:r>
              <a:rPr lang="en-US" sz="3100" dirty="0"/>
              <a:t>    -Joe Messenger (Ohio St. University)</a:t>
            </a:r>
            <a:br>
              <a:rPr lang="en-US" sz="3100" dirty="0"/>
            </a:br>
            <a:r>
              <a:rPr lang="en-US" sz="3100" dirty="0"/>
              <a:t>    -Rich Corfman (Retired)</a:t>
            </a:r>
          </a:p>
          <a:p>
            <a:r>
              <a:rPr lang="en-US" sz="3100" dirty="0"/>
              <a:t>Meetings held every 2nd &amp; 4th Monday at 6:30PM</a:t>
            </a:r>
          </a:p>
        </p:txBody>
      </p:sp>
    </p:spTree>
    <p:extLst>
      <p:ext uri="{BB962C8B-B14F-4D97-AF65-F5344CB8AC3E}">
        <p14:creationId xmlns:p14="http://schemas.microsoft.com/office/powerpoint/2010/main" val="3051550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200-000004000000}"/>
              </a:ext>
            </a:extLst>
          </p:cNvPr>
          <p:cNvGraphicFramePr>
            <a:graphicFrameLocks/>
          </p:cNvGraphicFramePr>
          <p:nvPr/>
        </p:nvGraphicFramePr>
        <p:xfrm>
          <a:off x="102393" y="1509712"/>
          <a:ext cx="8939214" cy="3838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8379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100-00002B000000}"/>
              </a:ext>
            </a:extLst>
          </p:cNvPr>
          <p:cNvGraphicFramePr>
            <a:graphicFrameLocks/>
          </p:cNvGraphicFramePr>
          <p:nvPr>
            <p:extLst>
              <p:ext uri="{D42A27DB-BD31-4B8C-83A1-F6EECF244321}">
                <p14:modId xmlns:p14="http://schemas.microsoft.com/office/powerpoint/2010/main" val="4096362756"/>
              </p:ext>
            </p:extLst>
          </p:nvPr>
        </p:nvGraphicFramePr>
        <p:xfrm>
          <a:off x="152400" y="1752600"/>
          <a:ext cx="8991600" cy="37427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4800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100-000011000000}"/>
              </a:ext>
            </a:extLst>
          </p:cNvPr>
          <p:cNvGraphicFramePr>
            <a:graphicFrameLocks/>
          </p:cNvGraphicFramePr>
          <p:nvPr>
            <p:extLst>
              <p:ext uri="{D42A27DB-BD31-4B8C-83A1-F6EECF244321}">
                <p14:modId xmlns:p14="http://schemas.microsoft.com/office/powerpoint/2010/main" val="3699551915"/>
              </p:ext>
            </p:extLst>
          </p:nvPr>
        </p:nvGraphicFramePr>
        <p:xfrm>
          <a:off x="-152400" y="1524000"/>
          <a:ext cx="9982200" cy="39229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514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100-00000A000000}"/>
              </a:ext>
            </a:extLst>
          </p:cNvPr>
          <p:cNvGraphicFramePr>
            <a:graphicFrameLocks/>
          </p:cNvGraphicFramePr>
          <p:nvPr>
            <p:extLst>
              <p:ext uri="{D42A27DB-BD31-4B8C-83A1-F6EECF244321}">
                <p14:modId xmlns:p14="http://schemas.microsoft.com/office/powerpoint/2010/main" val="417628921"/>
              </p:ext>
            </p:extLst>
          </p:nvPr>
        </p:nvGraphicFramePr>
        <p:xfrm>
          <a:off x="1928" y="-71377"/>
          <a:ext cx="4545957"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0000000-0008-0000-0100-00000B000000}"/>
              </a:ext>
            </a:extLst>
          </p:cNvPr>
          <p:cNvGraphicFramePr>
            <a:graphicFrameLocks/>
          </p:cNvGraphicFramePr>
          <p:nvPr>
            <p:extLst>
              <p:ext uri="{D42A27DB-BD31-4B8C-83A1-F6EECF244321}">
                <p14:modId xmlns:p14="http://schemas.microsoft.com/office/powerpoint/2010/main" val="4157564346"/>
              </p:ext>
            </p:extLst>
          </p:nvPr>
        </p:nvGraphicFramePr>
        <p:xfrm>
          <a:off x="4576824" y="-73306"/>
          <a:ext cx="4540170" cy="2514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00000000-0008-0000-0100-00000F000000}"/>
              </a:ext>
            </a:extLst>
          </p:cNvPr>
          <p:cNvGraphicFramePr>
            <a:graphicFrameLocks/>
          </p:cNvGraphicFramePr>
          <p:nvPr>
            <p:extLst>
              <p:ext uri="{D42A27DB-BD31-4B8C-83A1-F6EECF244321}">
                <p14:modId xmlns:p14="http://schemas.microsoft.com/office/powerpoint/2010/main" val="3359467049"/>
              </p:ext>
            </p:extLst>
          </p:nvPr>
        </p:nvGraphicFramePr>
        <p:xfrm>
          <a:off x="18330" y="2332299"/>
          <a:ext cx="4592255" cy="2209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00000000-0008-0000-0100-00000C000000}"/>
              </a:ext>
            </a:extLst>
          </p:cNvPr>
          <p:cNvGraphicFramePr>
            <a:graphicFrameLocks/>
          </p:cNvGraphicFramePr>
          <p:nvPr>
            <p:extLst>
              <p:ext uri="{D42A27DB-BD31-4B8C-83A1-F6EECF244321}">
                <p14:modId xmlns:p14="http://schemas.microsoft.com/office/powerpoint/2010/main" val="3024395020"/>
              </p:ext>
            </p:extLst>
          </p:nvPr>
        </p:nvGraphicFramePr>
        <p:xfrm>
          <a:off x="4537759" y="2348696"/>
          <a:ext cx="4594184"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a:extLst>
              <a:ext uri="{FF2B5EF4-FFF2-40B4-BE49-F238E27FC236}">
                <a16:creationId xmlns:a16="http://schemas.microsoft.com/office/drawing/2014/main" id="{00000000-0008-0000-0100-00000D000000}"/>
              </a:ext>
            </a:extLst>
          </p:cNvPr>
          <p:cNvGraphicFramePr>
            <a:graphicFrameLocks/>
          </p:cNvGraphicFramePr>
          <p:nvPr>
            <p:extLst>
              <p:ext uri="{D42A27DB-BD31-4B8C-83A1-F6EECF244321}">
                <p14:modId xmlns:p14="http://schemas.microsoft.com/office/powerpoint/2010/main" val="3064962176"/>
              </p:ext>
            </p:extLst>
          </p:nvPr>
        </p:nvGraphicFramePr>
        <p:xfrm>
          <a:off x="-16397" y="4648200"/>
          <a:ext cx="4598043" cy="2209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 name="Chart 1">
            <a:extLst>
              <a:ext uri="{FF2B5EF4-FFF2-40B4-BE49-F238E27FC236}">
                <a16:creationId xmlns:a16="http://schemas.microsoft.com/office/drawing/2014/main" id="{00000000-0008-0000-0100-000024000000}"/>
              </a:ext>
            </a:extLst>
          </p:cNvPr>
          <p:cNvGraphicFramePr>
            <a:graphicFrameLocks/>
          </p:cNvGraphicFramePr>
          <p:nvPr>
            <p:extLst>
              <p:ext uri="{D42A27DB-BD31-4B8C-83A1-F6EECF244321}">
                <p14:modId xmlns:p14="http://schemas.microsoft.com/office/powerpoint/2010/main" val="930974091"/>
              </p:ext>
            </p:extLst>
          </p:nvPr>
        </p:nvGraphicFramePr>
        <p:xfrm>
          <a:off x="4537759" y="4712824"/>
          <a:ext cx="4606241" cy="214035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347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EBB5748-8760-8D3B-B447-7DFE809C5C53}"/>
              </a:ext>
            </a:extLst>
          </p:cNvPr>
          <p:cNvGraphicFramePr>
            <a:graphicFrameLocks/>
          </p:cNvGraphicFramePr>
          <p:nvPr>
            <p:extLst>
              <p:ext uri="{D42A27DB-BD31-4B8C-83A1-F6EECF244321}">
                <p14:modId xmlns:p14="http://schemas.microsoft.com/office/powerpoint/2010/main" val="2287180986"/>
              </p:ext>
            </p:extLst>
          </p:nvPr>
        </p:nvGraphicFramePr>
        <p:xfrm>
          <a:off x="0" y="609600"/>
          <a:ext cx="9144000" cy="5867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5C93028C-EB59-A3F4-298F-68F3E234BAAC}"/>
              </a:ext>
            </a:extLst>
          </p:cNvPr>
          <p:cNvSpPr/>
          <p:nvPr/>
        </p:nvSpPr>
        <p:spPr>
          <a:xfrm>
            <a:off x="7788024" y="1447800"/>
            <a:ext cx="609600" cy="1036319"/>
          </a:xfrm>
          <a:prstGeom prst="rect">
            <a:avLst/>
          </a:prstGeom>
          <a:pattFill prst="pct70">
            <a:fgClr>
              <a:srgbClr val="C00000"/>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9DE44F0-D44B-BEED-9A16-84EE94C3BE81}"/>
              </a:ext>
            </a:extLst>
          </p:cNvPr>
          <p:cNvSpPr txBox="1"/>
          <p:nvPr/>
        </p:nvSpPr>
        <p:spPr>
          <a:xfrm>
            <a:off x="5274758" y="1483489"/>
            <a:ext cx="2330703" cy="338554"/>
          </a:xfrm>
          <a:prstGeom prst="rect">
            <a:avLst/>
          </a:prstGeom>
          <a:noFill/>
        </p:spPr>
        <p:txBody>
          <a:bodyPr wrap="none" rtlCol="0">
            <a:spAutoFit/>
          </a:bodyPr>
          <a:lstStyle/>
          <a:p>
            <a:r>
              <a:rPr lang="en-US" sz="1600" dirty="0"/>
              <a:t>FE Rate increase, June ‘23</a:t>
            </a:r>
          </a:p>
        </p:txBody>
      </p:sp>
    </p:spTree>
    <p:extLst>
      <p:ext uri="{BB962C8B-B14F-4D97-AF65-F5344CB8AC3E}">
        <p14:creationId xmlns:p14="http://schemas.microsoft.com/office/powerpoint/2010/main" val="3305421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83CD2FC-BFCA-4044-8F7D-951429FA5E52}"/>
              </a:ext>
            </a:extLst>
          </p:cNvPr>
          <p:cNvGraphicFramePr>
            <a:graphicFrameLocks/>
          </p:cNvGraphicFramePr>
          <p:nvPr>
            <p:extLst>
              <p:ext uri="{D42A27DB-BD31-4B8C-83A1-F6EECF244321}">
                <p14:modId xmlns:p14="http://schemas.microsoft.com/office/powerpoint/2010/main" val="4020191934"/>
              </p:ext>
            </p:extLst>
          </p:nvPr>
        </p:nvGraphicFramePr>
        <p:xfrm>
          <a:off x="0" y="1143000"/>
          <a:ext cx="9143999"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1528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2064E89-F6F2-410B-A142-7480805F54E3}"/>
              </a:ext>
            </a:extLst>
          </p:cNvPr>
          <p:cNvGraphicFramePr>
            <a:graphicFrameLocks/>
          </p:cNvGraphicFramePr>
          <p:nvPr>
            <p:extLst>
              <p:ext uri="{D42A27DB-BD31-4B8C-83A1-F6EECF244321}">
                <p14:modId xmlns:p14="http://schemas.microsoft.com/office/powerpoint/2010/main" val="458809392"/>
              </p:ext>
            </p:extLst>
          </p:nvPr>
        </p:nvGraphicFramePr>
        <p:xfrm>
          <a:off x="-100693" y="-218394"/>
          <a:ext cx="9345386" cy="72947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8806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3A562FA-2627-4793-F800-CB078ECEA8DC}"/>
              </a:ext>
            </a:extLst>
          </p:cNvPr>
          <p:cNvGraphicFramePr>
            <a:graphicFrameLocks/>
          </p:cNvGraphicFramePr>
          <p:nvPr>
            <p:extLst>
              <p:ext uri="{D42A27DB-BD31-4B8C-83A1-F6EECF244321}">
                <p14:modId xmlns:p14="http://schemas.microsoft.com/office/powerpoint/2010/main" val="1252563211"/>
              </p:ext>
            </p:extLst>
          </p:nvPr>
        </p:nvGraphicFramePr>
        <p:xfrm>
          <a:off x="-76200" y="1270759"/>
          <a:ext cx="6019800" cy="41931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12630132-4E40-8209-496F-C632A881AAB3}"/>
              </a:ext>
            </a:extLst>
          </p:cNvPr>
          <p:cNvGraphicFramePr>
            <a:graphicFrameLocks/>
          </p:cNvGraphicFramePr>
          <p:nvPr>
            <p:extLst>
              <p:ext uri="{D42A27DB-BD31-4B8C-83A1-F6EECF244321}">
                <p14:modId xmlns:p14="http://schemas.microsoft.com/office/powerpoint/2010/main" val="2926726286"/>
              </p:ext>
            </p:extLst>
          </p:nvPr>
        </p:nvGraphicFramePr>
        <p:xfrm>
          <a:off x="4343400" y="990600"/>
          <a:ext cx="6172200" cy="4494111"/>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D4B8125E-2201-B145-5966-B7BD2206B9E4}"/>
              </a:ext>
            </a:extLst>
          </p:cNvPr>
          <p:cNvSpPr txBox="1"/>
          <p:nvPr/>
        </p:nvSpPr>
        <p:spPr>
          <a:xfrm>
            <a:off x="1809833" y="228600"/>
            <a:ext cx="5524333" cy="523220"/>
          </a:xfrm>
          <a:prstGeom prst="rect">
            <a:avLst/>
          </a:prstGeom>
          <a:noFill/>
        </p:spPr>
        <p:txBody>
          <a:bodyPr wrap="none" rtlCol="0">
            <a:spAutoFit/>
          </a:bodyPr>
          <a:lstStyle/>
          <a:p>
            <a:r>
              <a:rPr lang="en-US" sz="2800" dirty="0"/>
              <a:t>US Generation Sources 2010 vs 2020</a:t>
            </a:r>
          </a:p>
        </p:txBody>
      </p:sp>
    </p:spTree>
    <p:extLst>
      <p:ext uri="{BB962C8B-B14F-4D97-AF65-F5344CB8AC3E}">
        <p14:creationId xmlns:p14="http://schemas.microsoft.com/office/powerpoint/2010/main" val="678922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6D2154D-1C24-47A4-9000-0BCA2A9C5E97}"/>
              </a:ext>
            </a:extLst>
          </p:cNvPr>
          <p:cNvGraphicFramePr>
            <a:graphicFrameLocks/>
          </p:cNvGraphicFramePr>
          <p:nvPr>
            <p:extLst>
              <p:ext uri="{D42A27DB-BD31-4B8C-83A1-F6EECF244321}">
                <p14:modId xmlns:p14="http://schemas.microsoft.com/office/powerpoint/2010/main" val="2668539180"/>
              </p:ext>
            </p:extLst>
          </p:nvPr>
        </p:nvGraphicFramePr>
        <p:xfrm>
          <a:off x="152400" y="0"/>
          <a:ext cx="8991600"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6BED2E8B-37B1-4492-9726-7121A0E49B53}"/>
              </a:ext>
            </a:extLst>
          </p:cNvPr>
          <p:cNvGraphicFramePr>
            <a:graphicFrameLocks/>
          </p:cNvGraphicFramePr>
          <p:nvPr>
            <p:extLst>
              <p:ext uri="{D42A27DB-BD31-4B8C-83A1-F6EECF244321}">
                <p14:modId xmlns:p14="http://schemas.microsoft.com/office/powerpoint/2010/main" val="984744881"/>
              </p:ext>
            </p:extLst>
          </p:nvPr>
        </p:nvGraphicFramePr>
        <p:xfrm>
          <a:off x="152400" y="381000"/>
          <a:ext cx="8839200" cy="6248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799BBE93-806E-4E51-A0F1-00B3CA46829E}"/>
              </a:ext>
            </a:extLst>
          </p:cNvPr>
          <p:cNvGraphicFramePr>
            <a:graphicFrameLocks/>
          </p:cNvGraphicFramePr>
          <p:nvPr>
            <p:extLst>
              <p:ext uri="{D42A27DB-BD31-4B8C-83A1-F6EECF244321}">
                <p14:modId xmlns:p14="http://schemas.microsoft.com/office/powerpoint/2010/main" val="3544203428"/>
              </p:ext>
            </p:extLst>
          </p:nvPr>
        </p:nvGraphicFramePr>
        <p:xfrm>
          <a:off x="152400" y="381000"/>
          <a:ext cx="8839200" cy="5867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799BBE93-806E-4E51-A0F1-00B3CA46829E}"/>
              </a:ext>
            </a:extLst>
          </p:cNvPr>
          <p:cNvGraphicFramePr>
            <a:graphicFrameLocks/>
          </p:cNvGraphicFramePr>
          <p:nvPr>
            <p:extLst>
              <p:ext uri="{D42A27DB-BD31-4B8C-83A1-F6EECF244321}">
                <p14:modId xmlns:p14="http://schemas.microsoft.com/office/powerpoint/2010/main" val="3151640285"/>
              </p:ext>
            </p:extLst>
          </p:nvPr>
        </p:nvGraphicFramePr>
        <p:xfrm>
          <a:off x="152400" y="228600"/>
          <a:ext cx="8991600" cy="6477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17505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CA087-3743-1CAA-17ED-7D75B9E65FEC}"/>
              </a:ext>
            </a:extLst>
          </p:cNvPr>
          <p:cNvPicPr>
            <a:picLocks noChangeAspect="1"/>
          </p:cNvPicPr>
          <p:nvPr/>
        </p:nvPicPr>
        <p:blipFill>
          <a:blip r:embed="rId3"/>
          <a:stretch>
            <a:fillRect/>
          </a:stretch>
        </p:blipFill>
        <p:spPr>
          <a:xfrm>
            <a:off x="1219200" y="87033"/>
            <a:ext cx="6792915" cy="6770967"/>
          </a:xfrm>
          <a:prstGeom prst="rect">
            <a:avLst/>
          </a:prstGeom>
        </p:spPr>
      </p:pic>
    </p:spTree>
    <p:extLst>
      <p:ext uri="{BB962C8B-B14F-4D97-AF65-F5344CB8AC3E}">
        <p14:creationId xmlns:p14="http://schemas.microsoft.com/office/powerpoint/2010/main" val="3348250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C00000"/>
                </a:solidFill>
              </a:rPr>
              <a:t>Highlights</a:t>
            </a:r>
            <a:endParaRPr lang="en-US" sz="3100" b="1" dirty="0">
              <a:solidFill>
                <a:srgbClr val="C00000"/>
              </a:solidFill>
            </a:endParaRPr>
          </a:p>
        </p:txBody>
      </p:sp>
      <p:sp>
        <p:nvSpPr>
          <p:cNvPr id="3" name="Content Placeholder 2"/>
          <p:cNvSpPr>
            <a:spLocks noGrp="1"/>
          </p:cNvSpPr>
          <p:nvPr>
            <p:ph idx="1"/>
          </p:nvPr>
        </p:nvSpPr>
        <p:spPr>
          <a:xfrm>
            <a:off x="0" y="1600200"/>
            <a:ext cx="9105900" cy="5257800"/>
          </a:xfrm>
        </p:spPr>
        <p:txBody>
          <a:bodyPr>
            <a:normAutofit/>
          </a:bodyPr>
          <a:lstStyle/>
          <a:p>
            <a:r>
              <a:rPr lang="en-US" dirty="0"/>
              <a:t>Total Utility expenditures, $45.6M- Electric $38.4, Water $4, Wastewater $3.2.  2023 Budget $57.5M.</a:t>
            </a:r>
          </a:p>
          <a:p>
            <a:r>
              <a:rPr lang="en-US" dirty="0"/>
              <a:t>Stabilized electric rates again for the entire year</a:t>
            </a:r>
          </a:p>
          <a:p>
            <a:r>
              <a:rPr lang="en-US" dirty="0"/>
              <a:t>Ordered 3 transformers for second transmission line interconnection project, $6.1M</a:t>
            </a:r>
          </a:p>
          <a:p>
            <a:r>
              <a:rPr lang="en-US" dirty="0"/>
              <a:t>Added 2MW of energy coming from Fremont Project bringing total to 26MW.</a:t>
            </a:r>
          </a:p>
          <a:p>
            <a:r>
              <a:rPr lang="en-US" dirty="0"/>
              <a:t>Began study to determine excess infiltration of water coming into the Wastewater facility</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596681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AD7738-06E0-96EB-6EA7-9D186AF9AF89}"/>
              </a:ext>
            </a:extLst>
          </p:cNvPr>
          <p:cNvPicPr>
            <a:picLocks noChangeAspect="1"/>
          </p:cNvPicPr>
          <p:nvPr/>
        </p:nvPicPr>
        <p:blipFill>
          <a:blip r:embed="rId3"/>
          <a:stretch>
            <a:fillRect/>
          </a:stretch>
        </p:blipFill>
        <p:spPr>
          <a:xfrm>
            <a:off x="1647539" y="0"/>
            <a:ext cx="5848921" cy="6858000"/>
          </a:xfrm>
          <a:prstGeom prst="rect">
            <a:avLst/>
          </a:prstGeom>
        </p:spPr>
      </p:pic>
    </p:spTree>
    <p:extLst>
      <p:ext uri="{BB962C8B-B14F-4D97-AF65-F5344CB8AC3E}">
        <p14:creationId xmlns:p14="http://schemas.microsoft.com/office/powerpoint/2010/main" val="1085756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Economic Development</a:t>
            </a:r>
            <a:br>
              <a:rPr lang="en-US" dirty="0">
                <a:solidFill>
                  <a:srgbClr val="FF0000"/>
                </a:solidFill>
              </a:rPr>
            </a:br>
            <a:r>
              <a:rPr lang="en-US" sz="3100" dirty="0">
                <a:solidFill>
                  <a:srgbClr val="FF0000"/>
                </a:solidFill>
              </a:rPr>
              <a:t>Mike Hedberg</a:t>
            </a:r>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a:t>In 2022, McElroy &amp; Jarrett Logistics expanded again &amp; JM Smucker added a new building totaling over $5M while adding 50 jobs.</a:t>
            </a:r>
          </a:p>
          <a:p>
            <a:r>
              <a:rPr lang="en-US" dirty="0"/>
              <a:t>Since 2002, our community has benefited from over </a:t>
            </a:r>
            <a:r>
              <a:rPr lang="en-US" dirty="0">
                <a:solidFill>
                  <a:srgbClr val="FF0000"/>
                </a:solidFill>
              </a:rPr>
              <a:t>$499M</a:t>
            </a:r>
            <a:r>
              <a:rPr lang="en-US" dirty="0"/>
              <a:t> in investments and created &amp; retained more than </a:t>
            </a:r>
            <a:r>
              <a:rPr lang="en-US" dirty="0">
                <a:solidFill>
                  <a:srgbClr val="FF0000"/>
                </a:solidFill>
              </a:rPr>
              <a:t>2,150</a:t>
            </a:r>
            <a:r>
              <a:rPr lang="en-US" dirty="0"/>
              <a:t> jobs.</a:t>
            </a:r>
          </a:p>
          <a:p>
            <a:r>
              <a:rPr lang="en-US" dirty="0"/>
              <a:t>Wayne Co. was named again in top 10 micropolitan areas in the country continuing a strong, long-standing trend of improved economic strength.  </a:t>
            </a:r>
          </a:p>
          <a:p>
            <a:r>
              <a:rPr lang="en-US" dirty="0"/>
              <a:t>We received 58 leads from JobsOhio.</a:t>
            </a:r>
          </a:p>
          <a:p>
            <a:endParaRPr lang="en-US" dirty="0"/>
          </a:p>
          <a:p>
            <a:endParaRPr lang="en-US" dirty="0"/>
          </a:p>
        </p:txBody>
      </p:sp>
    </p:spTree>
    <p:extLst>
      <p:ext uri="{BB962C8B-B14F-4D97-AF65-F5344CB8AC3E}">
        <p14:creationId xmlns:p14="http://schemas.microsoft.com/office/powerpoint/2010/main" val="1772414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Upcoming Challenges &amp; Projects</a:t>
            </a:r>
          </a:p>
        </p:txBody>
      </p:sp>
      <p:sp>
        <p:nvSpPr>
          <p:cNvPr id="3" name="Content Placeholder 2"/>
          <p:cNvSpPr>
            <a:spLocks noGrp="1"/>
          </p:cNvSpPr>
          <p:nvPr>
            <p:ph idx="1"/>
          </p:nvPr>
        </p:nvSpPr>
        <p:spPr>
          <a:xfrm>
            <a:off x="457200" y="1600200"/>
            <a:ext cx="8229600" cy="5105400"/>
          </a:xfrm>
        </p:spPr>
        <p:txBody>
          <a:bodyPr>
            <a:normAutofit/>
          </a:bodyPr>
          <a:lstStyle/>
          <a:p>
            <a:r>
              <a:rPr lang="en-US" dirty="0"/>
              <a:t>Increased focus up climate change policies &amp; regulations targeting the power plant</a:t>
            </a:r>
          </a:p>
          <a:p>
            <a:r>
              <a:rPr lang="en-US" dirty="0"/>
              <a:t>Increasing transmission costs</a:t>
            </a:r>
          </a:p>
          <a:p>
            <a:r>
              <a:rPr lang="en-US" dirty="0"/>
              <a:t>Development of third industrial park</a:t>
            </a:r>
          </a:p>
          <a:p>
            <a:r>
              <a:rPr lang="en-US" dirty="0"/>
              <a:t>Eligibility to receive grants</a:t>
            </a:r>
          </a:p>
          <a:p>
            <a:r>
              <a:rPr lang="en-US" dirty="0"/>
              <a:t>Potential early closure of Prairie St project</a:t>
            </a:r>
          </a:p>
          <a:p>
            <a:r>
              <a:rPr lang="en-US" dirty="0"/>
              <a:t>Continue wastewater collection system study &amp; mitigation efforts</a:t>
            </a:r>
          </a:p>
          <a:p>
            <a:r>
              <a:rPr lang="en-US" dirty="0"/>
              <a:t>Perform rate studies for utilities </a:t>
            </a:r>
          </a:p>
        </p:txBody>
      </p:sp>
    </p:spTree>
    <p:extLst>
      <p:ext uri="{BB962C8B-B14F-4D97-AF65-F5344CB8AC3E}">
        <p14:creationId xmlns:p14="http://schemas.microsoft.com/office/powerpoint/2010/main" val="2127593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143000"/>
          </a:xfrm>
        </p:spPr>
        <p:txBody>
          <a:bodyPr/>
          <a:lstStyle/>
          <a:p>
            <a:r>
              <a:rPr lang="en-US" dirty="0"/>
              <a:t>Thank You</a:t>
            </a:r>
          </a:p>
        </p:txBody>
      </p:sp>
      <p:sp>
        <p:nvSpPr>
          <p:cNvPr id="3" name="Content Placeholder 2"/>
          <p:cNvSpPr>
            <a:spLocks noGrp="1"/>
          </p:cNvSpPr>
          <p:nvPr>
            <p:ph idx="1"/>
          </p:nvPr>
        </p:nvSpPr>
        <p:spPr/>
        <p:txBody>
          <a:bodyPr>
            <a:normAutofit/>
          </a:bodyPr>
          <a:lstStyle/>
          <a:p>
            <a:endParaRPr lang="en-US" dirty="0"/>
          </a:p>
          <a:p>
            <a:r>
              <a:rPr lang="en-US" dirty="0"/>
              <a:t>Visit us at </a:t>
            </a:r>
            <a:r>
              <a:rPr lang="en-US" dirty="0">
                <a:hlinkClick r:id="rId3"/>
              </a:rPr>
              <a:t>www.orrutilities.com</a:t>
            </a:r>
            <a:endParaRPr lang="en-US" dirty="0"/>
          </a:p>
          <a:p>
            <a:endParaRPr lang="en-US" dirty="0"/>
          </a:p>
          <a:p>
            <a:r>
              <a:rPr lang="en-US" dirty="0"/>
              <a:t>Questions?</a:t>
            </a:r>
            <a:br>
              <a:rPr lang="en-US" dirty="0"/>
            </a:br>
            <a:endParaRPr lang="en-US" dirty="0"/>
          </a:p>
          <a:p>
            <a:endParaRPr lang="en-US" dirty="0"/>
          </a:p>
        </p:txBody>
      </p:sp>
      <p:pic>
        <p:nvPicPr>
          <p:cNvPr id="4" name="Content Placeholder 7" descr="Utility logo.GIF"/>
          <p:cNvPicPr>
            <a:picLocks noChangeAspect="1"/>
          </p:cNvPicPr>
          <p:nvPr/>
        </p:nvPicPr>
        <p:blipFill>
          <a:blip r:embed="rId4" cstate="print"/>
          <a:stretch>
            <a:fillRect/>
          </a:stretch>
        </p:blipFill>
        <p:spPr>
          <a:xfrm>
            <a:off x="6629400" y="0"/>
            <a:ext cx="2514600" cy="241401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330D-97EA-4562-BF69-55ADB9F150AE}"/>
              </a:ext>
            </a:extLst>
          </p:cNvPr>
          <p:cNvSpPr>
            <a:spLocks noGrp="1"/>
          </p:cNvSpPr>
          <p:nvPr>
            <p:ph type="ctrTitle" idx="4294967295"/>
          </p:nvPr>
        </p:nvSpPr>
        <p:spPr>
          <a:xfrm>
            <a:off x="685800" y="2133600"/>
            <a:ext cx="7772400" cy="1470025"/>
          </a:xfrm>
        </p:spPr>
        <p:txBody>
          <a:bodyPr/>
          <a:lstStyle/>
          <a:p>
            <a:r>
              <a:rPr lang="en-US" dirty="0"/>
              <a:t>Extra slides/add’l reference slides for all groups</a:t>
            </a:r>
          </a:p>
        </p:txBody>
      </p:sp>
    </p:spTree>
    <p:extLst>
      <p:ext uri="{BB962C8B-B14F-4D97-AF65-F5344CB8AC3E}">
        <p14:creationId xmlns:p14="http://schemas.microsoft.com/office/powerpoint/2010/main" val="637292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a:solidFill>
                  <a:srgbClr val="FF0000"/>
                </a:solidFill>
              </a:rPr>
              <a:t>Electric Department</a:t>
            </a:r>
            <a:br>
              <a:rPr lang="en-US" dirty="0">
                <a:solidFill>
                  <a:srgbClr val="FF0000"/>
                </a:solidFill>
              </a:rPr>
            </a:br>
            <a:r>
              <a:rPr lang="en-US" sz="3100" dirty="0">
                <a:solidFill>
                  <a:srgbClr val="FF0000"/>
                </a:solidFill>
              </a:rPr>
              <a:t>Dean Kallenborn, Electric Utility Manager</a:t>
            </a:r>
            <a:br>
              <a:rPr lang="en-US" sz="3100" dirty="0">
                <a:solidFill>
                  <a:srgbClr val="FF0000"/>
                </a:solidFill>
              </a:rPr>
            </a:br>
            <a:r>
              <a:rPr lang="en-US" sz="3100" dirty="0">
                <a:solidFill>
                  <a:srgbClr val="FF0000"/>
                </a:solidFill>
              </a:rPr>
              <a:t>Jeff Vogelhuber, Distribution Superintendent</a:t>
            </a:r>
          </a:p>
        </p:txBody>
      </p:sp>
      <p:sp>
        <p:nvSpPr>
          <p:cNvPr id="3" name="Content Placeholder 2"/>
          <p:cNvSpPr>
            <a:spLocks noGrp="1"/>
          </p:cNvSpPr>
          <p:nvPr>
            <p:ph idx="1"/>
          </p:nvPr>
        </p:nvSpPr>
        <p:spPr>
          <a:xfrm>
            <a:off x="609600" y="1905000"/>
            <a:ext cx="7924800" cy="4525963"/>
          </a:xfrm>
        </p:spPr>
        <p:txBody>
          <a:bodyPr>
            <a:normAutofit/>
          </a:bodyPr>
          <a:lstStyle/>
          <a:p>
            <a:r>
              <a:rPr lang="en-US" dirty="0"/>
              <a:t>Sold 300,400Mhs in retail sales (up 1.2%), plant generated about 6% of energy</a:t>
            </a:r>
          </a:p>
          <a:p>
            <a:r>
              <a:rPr lang="en-US" dirty="0"/>
              <a:t>Peak demand, 61,600KW, June 22, 3PM</a:t>
            </a:r>
          </a:p>
          <a:p>
            <a:r>
              <a:rPr lang="en-US" dirty="0"/>
              <a:t>Retail sales, $30.3M</a:t>
            </a:r>
          </a:p>
          <a:p>
            <a:r>
              <a:rPr lang="en-US" dirty="0"/>
              <a:t>Wholesale sales, $7.8M</a:t>
            </a:r>
          </a:p>
          <a:p>
            <a:r>
              <a:rPr lang="en-US" dirty="0"/>
              <a:t>298 pole miles of distribution lines covering 125 sq. miles</a:t>
            </a:r>
          </a:p>
          <a:p>
            <a:endParaRPr lang="en-US" dirty="0"/>
          </a:p>
        </p:txBody>
      </p:sp>
    </p:spTree>
    <p:extLst>
      <p:ext uri="{BB962C8B-B14F-4D97-AF65-F5344CB8AC3E}">
        <p14:creationId xmlns:p14="http://schemas.microsoft.com/office/powerpoint/2010/main" val="2480734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B297A4-14BA-42A4-8F62-182A6B48B2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00"/>
          <a:stretch/>
        </p:blipFill>
        <p:spPr>
          <a:xfrm>
            <a:off x="152400" y="76200"/>
            <a:ext cx="8915400" cy="6553200"/>
          </a:xfrm>
          <a:prstGeom prst="rect">
            <a:avLst/>
          </a:prstGeom>
        </p:spPr>
      </p:pic>
    </p:spTree>
    <p:extLst>
      <p:ext uri="{BB962C8B-B14F-4D97-AF65-F5344CB8AC3E}">
        <p14:creationId xmlns:p14="http://schemas.microsoft.com/office/powerpoint/2010/main" val="1659085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3F2A7-FB7E-4654-9A41-60FFAD1738ED}"/>
              </a:ext>
            </a:extLst>
          </p:cNvPr>
          <p:cNvPicPr/>
          <p:nvPr/>
        </p:nvPicPr>
        <p:blipFill>
          <a:blip r:embed="rId3"/>
          <a:stretch>
            <a:fillRect/>
          </a:stretch>
        </p:blipFill>
        <p:spPr>
          <a:xfrm>
            <a:off x="952500" y="714375"/>
            <a:ext cx="7239000" cy="5429250"/>
          </a:xfrm>
          <a:prstGeom prst="rect">
            <a:avLst/>
          </a:prstGeom>
        </p:spPr>
      </p:pic>
    </p:spTree>
    <p:extLst>
      <p:ext uri="{BB962C8B-B14F-4D97-AF65-F5344CB8AC3E}">
        <p14:creationId xmlns:p14="http://schemas.microsoft.com/office/powerpoint/2010/main" val="4139618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040C39-7D21-4B42-B4D1-75D2B4DCC19C}"/>
              </a:ext>
            </a:extLst>
          </p:cNvPr>
          <p:cNvPicPr>
            <a:picLocks noChangeAspect="1"/>
          </p:cNvPicPr>
          <p:nvPr/>
        </p:nvPicPr>
        <p:blipFill>
          <a:blip r:embed="rId3"/>
          <a:stretch>
            <a:fillRect/>
          </a:stretch>
        </p:blipFill>
        <p:spPr>
          <a:xfrm>
            <a:off x="-28363" y="1005541"/>
            <a:ext cx="9200726" cy="4846918"/>
          </a:xfrm>
          <a:prstGeom prst="rect">
            <a:avLst/>
          </a:prstGeom>
        </p:spPr>
      </p:pic>
    </p:spTree>
    <p:extLst>
      <p:ext uri="{BB962C8B-B14F-4D97-AF65-F5344CB8AC3E}">
        <p14:creationId xmlns:p14="http://schemas.microsoft.com/office/powerpoint/2010/main" val="2319659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100-000017000000}"/>
              </a:ext>
            </a:extLst>
          </p:cNvPr>
          <p:cNvGraphicFramePr>
            <a:graphicFrameLocks/>
          </p:cNvGraphicFramePr>
          <p:nvPr/>
        </p:nvGraphicFramePr>
        <p:xfrm>
          <a:off x="1233690" y="1474208"/>
          <a:ext cx="6676620" cy="3909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5918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etty\Pictures\2013-03-27\076.JPG">
            <a:extLst>
              <a:ext uri="{FF2B5EF4-FFF2-40B4-BE49-F238E27FC236}">
                <a16:creationId xmlns:a16="http://schemas.microsoft.com/office/drawing/2014/main" id="{B96E54A2-0C08-432A-907E-EE96D28CAB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6" y="23667"/>
            <a:ext cx="517467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641064-AD44-436E-ABE4-F544542A4CC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20363"/>
          <a:stretch/>
        </p:blipFill>
        <p:spPr>
          <a:xfrm>
            <a:off x="3556002" y="3481534"/>
            <a:ext cx="5587998" cy="3352799"/>
          </a:xfrm>
          <a:prstGeom prst="rect">
            <a:avLst/>
          </a:prstGeom>
        </p:spPr>
      </p:pic>
      <p:sp>
        <p:nvSpPr>
          <p:cNvPr id="4" name="TextBox 3">
            <a:extLst>
              <a:ext uri="{FF2B5EF4-FFF2-40B4-BE49-F238E27FC236}">
                <a16:creationId xmlns:a16="http://schemas.microsoft.com/office/drawing/2014/main" id="{9854D49F-F806-46FF-BDB0-66DDF67C6E06}"/>
              </a:ext>
            </a:extLst>
          </p:cNvPr>
          <p:cNvSpPr txBox="1"/>
          <p:nvPr/>
        </p:nvSpPr>
        <p:spPr>
          <a:xfrm>
            <a:off x="5410200" y="304800"/>
            <a:ext cx="2396810" cy="584775"/>
          </a:xfrm>
          <a:prstGeom prst="rect">
            <a:avLst/>
          </a:prstGeom>
          <a:noFill/>
        </p:spPr>
        <p:txBody>
          <a:bodyPr wrap="none" rtlCol="0">
            <a:spAutoFit/>
          </a:bodyPr>
          <a:lstStyle/>
          <a:p>
            <a:r>
              <a:rPr lang="en-US" sz="3200" dirty="0"/>
              <a:t>Water facility</a:t>
            </a:r>
          </a:p>
        </p:txBody>
      </p:sp>
      <p:sp>
        <p:nvSpPr>
          <p:cNvPr id="5" name="TextBox 4">
            <a:extLst>
              <a:ext uri="{FF2B5EF4-FFF2-40B4-BE49-F238E27FC236}">
                <a16:creationId xmlns:a16="http://schemas.microsoft.com/office/drawing/2014/main" id="{155D8494-E480-4107-8D8C-864A66C5D8A7}"/>
              </a:ext>
            </a:extLst>
          </p:cNvPr>
          <p:cNvSpPr txBox="1"/>
          <p:nvPr/>
        </p:nvSpPr>
        <p:spPr>
          <a:xfrm>
            <a:off x="180298" y="4191000"/>
            <a:ext cx="3373424" cy="584775"/>
          </a:xfrm>
          <a:prstGeom prst="rect">
            <a:avLst/>
          </a:prstGeom>
          <a:noFill/>
        </p:spPr>
        <p:txBody>
          <a:bodyPr wrap="none" rtlCol="0">
            <a:spAutoFit/>
          </a:bodyPr>
          <a:lstStyle/>
          <a:p>
            <a:r>
              <a:rPr lang="en-US" sz="3200" dirty="0"/>
              <a:t>Wastewater facility</a:t>
            </a:r>
          </a:p>
        </p:txBody>
      </p:sp>
      <p:pic>
        <p:nvPicPr>
          <p:cNvPr id="6" name="Picture 2">
            <a:extLst>
              <a:ext uri="{FF2B5EF4-FFF2-40B4-BE49-F238E27FC236}">
                <a16:creationId xmlns:a16="http://schemas.microsoft.com/office/drawing/2014/main" id="{935A55E2-8E03-4472-818F-097E60FCD6A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0858" r="7279" b="6418"/>
          <a:stretch/>
        </p:blipFill>
        <p:spPr bwMode="auto">
          <a:xfrm>
            <a:off x="781094" y="4876800"/>
            <a:ext cx="2171831" cy="119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0981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Orrville Wastewater Plant</a:t>
            </a:r>
            <a:br>
              <a:rPr lang="en-US" b="1" dirty="0">
                <a:solidFill>
                  <a:srgbClr val="C00000"/>
                </a:solidFill>
              </a:rPr>
            </a:br>
            <a:r>
              <a:rPr lang="en-US" sz="3100" b="1" dirty="0">
                <a:solidFill>
                  <a:srgbClr val="C00000"/>
                </a:solidFill>
              </a:rPr>
              <a:t>Steve Carathers, Superintendent</a:t>
            </a:r>
          </a:p>
        </p:txBody>
      </p:sp>
      <p:sp>
        <p:nvSpPr>
          <p:cNvPr id="3" name="Content Placeholder 2"/>
          <p:cNvSpPr>
            <a:spLocks noGrp="1"/>
          </p:cNvSpPr>
          <p:nvPr>
            <p:ph idx="1"/>
          </p:nvPr>
        </p:nvSpPr>
        <p:spPr>
          <a:xfrm>
            <a:off x="228600" y="1600200"/>
            <a:ext cx="8610600" cy="5257800"/>
          </a:xfrm>
        </p:spPr>
        <p:txBody>
          <a:bodyPr>
            <a:normAutofit/>
          </a:bodyPr>
          <a:lstStyle/>
          <a:p>
            <a:r>
              <a:rPr lang="en-US" dirty="0"/>
              <a:t>Established in 1908</a:t>
            </a:r>
          </a:p>
          <a:p>
            <a:r>
              <a:rPr lang="en-US" dirty="0"/>
              <a:t>Current facility constructed in 1951</a:t>
            </a:r>
          </a:p>
          <a:p>
            <a:r>
              <a:rPr lang="en-US" dirty="0"/>
              <a:t>Major expansions in 1969 and 1989</a:t>
            </a:r>
          </a:p>
          <a:p>
            <a:r>
              <a:rPr lang="en-US" dirty="0"/>
              <a:t>2.1 Million Gallons Average Flow per day</a:t>
            </a:r>
          </a:p>
          <a:p>
            <a:r>
              <a:rPr lang="en-US" dirty="0"/>
              <a:t>7.1 Million Gallons Maximum Flow per day</a:t>
            </a:r>
          </a:p>
          <a:p>
            <a:r>
              <a:rPr lang="en-US" dirty="0"/>
              <a:t>42 Miles of sewer lines, 8-42”</a:t>
            </a:r>
          </a:p>
          <a:p>
            <a:r>
              <a:rPr lang="en-US" dirty="0"/>
              <a:t>Treated over 800M gallons of wastewater</a:t>
            </a:r>
          </a:p>
          <a:p>
            <a:r>
              <a:rPr lang="en-US" dirty="0"/>
              <a:t>Operating budget, $3.2M</a:t>
            </a:r>
            <a:endParaRPr lang="en-US" dirty="0">
              <a:solidFill>
                <a:srgbClr val="FF000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42997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tty\Pictures\2013-03-27\0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342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Orrville Water Plant</a:t>
            </a:r>
            <a:br>
              <a:rPr lang="en-US" b="1" dirty="0">
                <a:solidFill>
                  <a:srgbClr val="C00000"/>
                </a:solidFill>
              </a:rPr>
            </a:br>
            <a:r>
              <a:rPr lang="en-US" sz="3100" b="1" dirty="0">
                <a:solidFill>
                  <a:srgbClr val="C00000"/>
                </a:solidFill>
              </a:rPr>
              <a:t>Kevin Givins, Superintendent</a:t>
            </a:r>
          </a:p>
        </p:txBody>
      </p:sp>
      <p:sp>
        <p:nvSpPr>
          <p:cNvPr id="3" name="Content Placeholder 2"/>
          <p:cNvSpPr>
            <a:spLocks noGrp="1"/>
          </p:cNvSpPr>
          <p:nvPr>
            <p:ph idx="1"/>
          </p:nvPr>
        </p:nvSpPr>
        <p:spPr>
          <a:xfrm>
            <a:off x="228600" y="1600200"/>
            <a:ext cx="8610600" cy="4525963"/>
          </a:xfrm>
        </p:spPr>
        <p:txBody>
          <a:bodyPr>
            <a:normAutofit/>
          </a:bodyPr>
          <a:lstStyle/>
          <a:p>
            <a:r>
              <a:rPr lang="en-US" dirty="0"/>
              <a:t>Oldest Utility, established in 1894</a:t>
            </a:r>
          </a:p>
          <a:p>
            <a:r>
              <a:rPr lang="en-US" dirty="0"/>
              <a:t>New Water Treatment Plant constructed in 1997 with an EPA approved capacity of 3.7 MGD, cost $13M</a:t>
            </a:r>
          </a:p>
          <a:p>
            <a:r>
              <a:rPr lang="en-US" dirty="0"/>
              <a:t>In 2009, received EPA approval for an increased capacity of 6.0 MGD</a:t>
            </a:r>
          </a:p>
          <a:p>
            <a:r>
              <a:rPr lang="en-US" dirty="0"/>
              <a:t>Treated an average of 1.9 million gallons per day</a:t>
            </a:r>
          </a:p>
          <a:p>
            <a:r>
              <a:rPr lang="en-US" dirty="0"/>
              <a:t>Operating budget, $4M.</a:t>
            </a:r>
          </a:p>
        </p:txBody>
      </p:sp>
    </p:spTree>
    <p:extLst>
      <p:ext uri="{BB962C8B-B14F-4D97-AF65-F5344CB8AC3E}">
        <p14:creationId xmlns:p14="http://schemas.microsoft.com/office/powerpoint/2010/main" val="4196846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Supply &amp; Distribution</a:t>
            </a:r>
            <a:r>
              <a:rPr lang="en-US" dirty="0"/>
              <a:t> </a:t>
            </a:r>
            <a:r>
              <a:rPr lang="en-US" dirty="0">
                <a:solidFill>
                  <a:srgbClr val="C00000"/>
                </a:solidFill>
              </a:rPr>
              <a:t>System</a:t>
            </a:r>
          </a:p>
        </p:txBody>
      </p:sp>
      <p:sp>
        <p:nvSpPr>
          <p:cNvPr id="3" name="Content Placeholder 2"/>
          <p:cNvSpPr>
            <a:spLocks noGrp="1"/>
          </p:cNvSpPr>
          <p:nvPr>
            <p:ph idx="1"/>
          </p:nvPr>
        </p:nvSpPr>
        <p:spPr/>
        <p:txBody>
          <a:bodyPr>
            <a:normAutofit fontScale="92500" lnSpcReduction="20000"/>
          </a:bodyPr>
          <a:lstStyle/>
          <a:p>
            <a:r>
              <a:rPr lang="en-US" dirty="0"/>
              <a:t>11 wells</a:t>
            </a:r>
          </a:p>
          <a:p>
            <a:r>
              <a:rPr lang="en-US" dirty="0"/>
              <a:t>61 miles of water lines (sizes 4” – 16”) </a:t>
            </a:r>
          </a:p>
          <a:p>
            <a:r>
              <a:rPr lang="en-US" dirty="0"/>
              <a:t>2 booster pump stations</a:t>
            </a:r>
          </a:p>
          <a:p>
            <a:r>
              <a:rPr lang="en-US" dirty="0"/>
              <a:t>3 elevated towers (West &amp; South 150,000 gallons, Central 275,000 gallons)</a:t>
            </a:r>
          </a:p>
          <a:p>
            <a:r>
              <a:rPr lang="en-US" dirty="0"/>
              <a:t>2 underground tanks (1M gallon capacity each)</a:t>
            </a:r>
          </a:p>
          <a:p>
            <a:r>
              <a:rPr lang="en-US" dirty="0"/>
              <a:t>1 clear well tank (800,000 gallon capacity)</a:t>
            </a:r>
          </a:p>
          <a:p>
            <a:r>
              <a:rPr lang="en-US" dirty="0"/>
              <a:t>3,700 customers</a:t>
            </a:r>
          </a:p>
          <a:p>
            <a:r>
              <a:rPr lang="en-US" dirty="0"/>
              <a:t>950 valves</a:t>
            </a:r>
          </a:p>
          <a:p>
            <a:r>
              <a:rPr lang="en-US" dirty="0"/>
              <a:t>450 fire hydrants</a:t>
            </a:r>
          </a:p>
        </p:txBody>
      </p:sp>
    </p:spTree>
    <p:extLst>
      <p:ext uri="{BB962C8B-B14F-4D97-AF65-F5344CB8AC3E}">
        <p14:creationId xmlns:p14="http://schemas.microsoft.com/office/powerpoint/2010/main" val="2408262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Aerial View of Plant</a:t>
            </a: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0363"/>
          <a:stretch/>
        </p:blipFill>
        <p:spPr>
          <a:xfrm>
            <a:off x="380999" y="1295400"/>
            <a:ext cx="8381999" cy="5029200"/>
          </a:xfrm>
          <a:prstGeom prst="rect">
            <a:avLst/>
          </a:prstGeom>
        </p:spPr>
      </p:pic>
      <p:sp>
        <p:nvSpPr>
          <p:cNvPr id="3" name="TextBox 2"/>
          <p:cNvSpPr txBox="1"/>
          <p:nvPr/>
        </p:nvSpPr>
        <p:spPr>
          <a:xfrm>
            <a:off x="2819400" y="6412468"/>
            <a:ext cx="4231864" cy="369332"/>
          </a:xfrm>
          <a:prstGeom prst="rect">
            <a:avLst/>
          </a:prstGeom>
          <a:noFill/>
        </p:spPr>
        <p:txBody>
          <a:bodyPr wrap="none" rtlCol="0">
            <a:spAutoFit/>
          </a:bodyPr>
          <a:lstStyle/>
          <a:p>
            <a:r>
              <a:rPr lang="en-US" dirty="0"/>
              <a:t>New 2MW Solar site located south of creek</a:t>
            </a:r>
          </a:p>
        </p:txBody>
      </p:sp>
    </p:spTree>
    <p:extLst>
      <p:ext uri="{BB962C8B-B14F-4D97-AF65-F5344CB8AC3E}">
        <p14:creationId xmlns:p14="http://schemas.microsoft.com/office/powerpoint/2010/main" val="1079491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94" y="152400"/>
            <a:ext cx="8991600" cy="2087562"/>
          </a:xfrm>
        </p:spPr>
        <p:txBody>
          <a:bodyPr>
            <a:normAutofit/>
          </a:bodyPr>
          <a:lstStyle/>
          <a:p>
            <a:pPr algn="just"/>
            <a:r>
              <a:rPr lang="en-US" sz="3200" dirty="0"/>
              <a:t>In-Line Fish Tanks, periodic bio-assays (using aquatic life), chemical and physical testing is used to confirm effluent quality to meet or exceed EPA standards before discharging to the creek.</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59" y="2438400"/>
            <a:ext cx="8991600" cy="4422512"/>
          </a:xfrm>
          <a:prstGeom prst="rect">
            <a:avLst/>
          </a:prstGeom>
        </p:spPr>
      </p:pic>
    </p:spTree>
    <p:extLst>
      <p:ext uri="{BB962C8B-B14F-4D97-AF65-F5344CB8AC3E}">
        <p14:creationId xmlns:p14="http://schemas.microsoft.com/office/powerpoint/2010/main" val="3266993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858" r="7279" b="6418"/>
          <a:stretch/>
        </p:blipFill>
        <p:spPr bwMode="auto">
          <a:xfrm>
            <a:off x="2133599" y="228599"/>
            <a:ext cx="4989211" cy="274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108199" y="3125655"/>
            <a:ext cx="4876800" cy="838199"/>
          </a:xfrm>
        </p:spPr>
        <p:txBody>
          <a:bodyPr>
            <a:normAutofit fontScale="90000"/>
          </a:bodyPr>
          <a:lstStyle/>
          <a:p>
            <a:r>
              <a:rPr lang="en-US" b="1" dirty="0"/>
              <a:t>Influent     Effluent</a:t>
            </a:r>
            <a:br>
              <a:rPr lang="en-US" dirty="0"/>
            </a:br>
            <a:endParaRPr lang="en-US" dirty="0"/>
          </a:p>
        </p:txBody>
      </p:sp>
      <p:pic>
        <p:nvPicPr>
          <p:cNvPr id="4" name="Picture 3">
            <a:extLst>
              <a:ext uri="{FF2B5EF4-FFF2-40B4-BE49-F238E27FC236}">
                <a16:creationId xmlns:a16="http://schemas.microsoft.com/office/drawing/2014/main" id="{F6CA1E94-A17E-44E7-986C-0E0070E590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983" y="3887618"/>
            <a:ext cx="5574441" cy="2818022"/>
          </a:xfrm>
          <a:prstGeom prst="rect">
            <a:avLst/>
          </a:prstGeom>
        </p:spPr>
      </p:pic>
    </p:spTree>
    <p:extLst>
      <p:ext uri="{BB962C8B-B14F-4D97-AF65-F5344CB8AC3E}">
        <p14:creationId xmlns:p14="http://schemas.microsoft.com/office/powerpoint/2010/main" val="2397396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t>Hydro projects</a:t>
            </a:r>
          </a:p>
        </p:txBody>
      </p:sp>
      <p:pic>
        <p:nvPicPr>
          <p:cNvPr id="7" name="Content Placeholder 6">
            <a:extLst>
              <a:ext uri="{FF2B5EF4-FFF2-40B4-BE49-F238E27FC236}">
                <a16:creationId xmlns:a16="http://schemas.microsoft.com/office/drawing/2014/main" id="{7CCD4A93-0F67-4E02-8F58-9F68AD0972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58478"/>
            <a:ext cx="9144000" cy="4899522"/>
          </a:xfrm>
        </p:spPr>
      </p:pic>
    </p:spTree>
    <p:extLst>
      <p:ext uri="{BB962C8B-B14F-4D97-AF65-F5344CB8AC3E}">
        <p14:creationId xmlns:p14="http://schemas.microsoft.com/office/powerpoint/2010/main" val="1151140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a:t>Prairie State project</a:t>
            </a:r>
          </a:p>
        </p:txBody>
      </p:sp>
      <p:sp>
        <p:nvSpPr>
          <p:cNvPr id="5" name="Content Placeholder 4"/>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4267200" y="5943600"/>
            <a:ext cx="3581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267200" y="5791200"/>
            <a:ext cx="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848600" y="5791200"/>
            <a:ext cx="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057900" y="6477000"/>
            <a:ext cx="4953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38400" y="4953000"/>
            <a:ext cx="1378904" cy="369332"/>
          </a:xfrm>
          <a:prstGeom prst="rect">
            <a:avLst/>
          </a:prstGeom>
          <a:noFill/>
        </p:spPr>
        <p:txBody>
          <a:bodyPr wrap="none" rtlCol="0">
            <a:spAutoFit/>
          </a:bodyPr>
          <a:lstStyle/>
          <a:p>
            <a:r>
              <a:rPr lang="en-US" dirty="0"/>
              <a:t>Boiler House</a:t>
            </a:r>
          </a:p>
        </p:txBody>
      </p:sp>
      <p:sp>
        <p:nvSpPr>
          <p:cNvPr id="24" name="TextBox 23"/>
          <p:cNvSpPr txBox="1"/>
          <p:nvPr/>
        </p:nvSpPr>
        <p:spPr>
          <a:xfrm>
            <a:off x="6553200" y="6301157"/>
            <a:ext cx="1581330" cy="369332"/>
          </a:xfrm>
          <a:prstGeom prst="rect">
            <a:avLst/>
          </a:prstGeom>
          <a:noFill/>
        </p:spPr>
        <p:txBody>
          <a:bodyPr wrap="none" rtlCol="0">
            <a:spAutoFit/>
          </a:bodyPr>
          <a:lstStyle/>
          <a:p>
            <a:r>
              <a:rPr lang="en-US" dirty="0"/>
              <a:t>Cooling towers</a:t>
            </a:r>
          </a:p>
        </p:txBody>
      </p:sp>
      <p:sp>
        <p:nvSpPr>
          <p:cNvPr id="25" name="TextBox 24"/>
          <p:cNvSpPr txBox="1"/>
          <p:nvPr/>
        </p:nvSpPr>
        <p:spPr>
          <a:xfrm>
            <a:off x="4555106" y="5943600"/>
            <a:ext cx="2823145" cy="369332"/>
          </a:xfrm>
          <a:prstGeom prst="rect">
            <a:avLst/>
          </a:prstGeom>
          <a:noFill/>
        </p:spPr>
        <p:txBody>
          <a:bodyPr wrap="none" rtlCol="0">
            <a:spAutoFit/>
          </a:bodyPr>
          <a:lstStyle/>
          <a:p>
            <a:r>
              <a:rPr lang="en-US" dirty="0"/>
              <a:t>Pollution control equipment</a:t>
            </a:r>
          </a:p>
        </p:txBody>
      </p:sp>
      <p:sp>
        <p:nvSpPr>
          <p:cNvPr id="26" name="TextBox 25"/>
          <p:cNvSpPr txBox="1"/>
          <p:nvPr/>
        </p:nvSpPr>
        <p:spPr>
          <a:xfrm>
            <a:off x="304800" y="5498068"/>
            <a:ext cx="1607043" cy="369332"/>
          </a:xfrm>
          <a:prstGeom prst="rect">
            <a:avLst/>
          </a:prstGeom>
          <a:noFill/>
        </p:spPr>
        <p:txBody>
          <a:bodyPr wrap="none" rtlCol="0">
            <a:spAutoFit/>
          </a:bodyPr>
          <a:lstStyle/>
          <a:p>
            <a:r>
              <a:rPr lang="en-US" dirty="0"/>
              <a:t>Generator  Bld.</a:t>
            </a:r>
          </a:p>
        </p:txBody>
      </p:sp>
    </p:spTree>
    <p:extLst>
      <p:ext uri="{BB962C8B-B14F-4D97-AF65-F5344CB8AC3E}">
        <p14:creationId xmlns:p14="http://schemas.microsoft.com/office/powerpoint/2010/main" val="169917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C6C816-2E49-4958-B295-A59C8572D7FF}"/>
              </a:ext>
            </a:extLst>
          </p:cNvPr>
          <p:cNvPicPr>
            <a:picLocks noChangeAspect="1"/>
          </p:cNvPicPr>
          <p:nvPr/>
        </p:nvPicPr>
        <p:blipFill>
          <a:blip r:embed="rId3"/>
          <a:stretch>
            <a:fillRect/>
          </a:stretch>
        </p:blipFill>
        <p:spPr>
          <a:xfrm>
            <a:off x="0" y="1143000"/>
            <a:ext cx="9144000" cy="5715000"/>
          </a:xfrm>
          <a:prstGeom prst="rect">
            <a:avLst/>
          </a:prstGeom>
        </p:spPr>
      </p:pic>
      <p:sp>
        <p:nvSpPr>
          <p:cNvPr id="8" name="TextBox 7">
            <a:extLst>
              <a:ext uri="{FF2B5EF4-FFF2-40B4-BE49-F238E27FC236}">
                <a16:creationId xmlns:a16="http://schemas.microsoft.com/office/drawing/2014/main" id="{C6E282C4-4055-467B-8CAB-4032718FA787}"/>
              </a:ext>
            </a:extLst>
          </p:cNvPr>
          <p:cNvSpPr txBox="1"/>
          <p:nvPr/>
        </p:nvSpPr>
        <p:spPr>
          <a:xfrm>
            <a:off x="2204717" y="219670"/>
            <a:ext cx="4734566" cy="923330"/>
          </a:xfrm>
          <a:prstGeom prst="rect">
            <a:avLst/>
          </a:prstGeom>
          <a:noFill/>
        </p:spPr>
        <p:txBody>
          <a:bodyPr wrap="none" rtlCol="0">
            <a:spAutoFit/>
          </a:bodyPr>
          <a:lstStyle/>
          <a:p>
            <a:r>
              <a:rPr lang="en-US" sz="5400" dirty="0"/>
              <a:t>Fremont Project</a:t>
            </a:r>
          </a:p>
        </p:txBody>
      </p:sp>
    </p:spTree>
    <p:extLst>
      <p:ext uri="{BB962C8B-B14F-4D97-AF65-F5344CB8AC3E}">
        <p14:creationId xmlns:p14="http://schemas.microsoft.com/office/powerpoint/2010/main" val="4186838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03401AE-61B0-4398-AAA2-6AECB62DB97E}"/>
              </a:ext>
            </a:extLst>
          </p:cNvPr>
          <p:cNvGraphicFramePr>
            <a:graphicFrameLocks/>
          </p:cNvGraphicFramePr>
          <p:nvPr>
            <p:extLst>
              <p:ext uri="{D42A27DB-BD31-4B8C-83A1-F6EECF244321}">
                <p14:modId xmlns:p14="http://schemas.microsoft.com/office/powerpoint/2010/main" val="2975599810"/>
              </p:ext>
            </p:extLst>
          </p:nvPr>
        </p:nvGraphicFramePr>
        <p:xfrm>
          <a:off x="-76200" y="-1"/>
          <a:ext cx="4648200" cy="3429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B82C9E11-A95D-48C2-9623-E7A2CE7FFA48}"/>
              </a:ext>
            </a:extLst>
          </p:cNvPr>
          <p:cNvGraphicFramePr>
            <a:graphicFrameLocks/>
          </p:cNvGraphicFramePr>
          <p:nvPr>
            <p:extLst>
              <p:ext uri="{D42A27DB-BD31-4B8C-83A1-F6EECF244321}">
                <p14:modId xmlns:p14="http://schemas.microsoft.com/office/powerpoint/2010/main" val="661601563"/>
              </p:ext>
            </p:extLst>
          </p:nvPr>
        </p:nvGraphicFramePr>
        <p:xfrm>
          <a:off x="4038600" y="0"/>
          <a:ext cx="51054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3FF1F5F3-EC2F-4C6B-8F44-5DF74915E3A8}"/>
              </a:ext>
            </a:extLst>
          </p:cNvPr>
          <p:cNvGraphicFramePr>
            <a:graphicFrameLocks/>
          </p:cNvGraphicFramePr>
          <p:nvPr>
            <p:extLst>
              <p:ext uri="{D42A27DB-BD31-4B8C-83A1-F6EECF244321}">
                <p14:modId xmlns:p14="http://schemas.microsoft.com/office/powerpoint/2010/main" val="3225878012"/>
              </p:ext>
            </p:extLst>
          </p:nvPr>
        </p:nvGraphicFramePr>
        <p:xfrm>
          <a:off x="-152400" y="3581400"/>
          <a:ext cx="4800600" cy="3276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07ECC39C-4740-4337-9F41-AF3D6AD2B360}"/>
              </a:ext>
            </a:extLst>
          </p:cNvPr>
          <p:cNvGraphicFramePr>
            <a:graphicFrameLocks/>
          </p:cNvGraphicFramePr>
          <p:nvPr>
            <p:extLst>
              <p:ext uri="{D42A27DB-BD31-4B8C-83A1-F6EECF244321}">
                <p14:modId xmlns:p14="http://schemas.microsoft.com/office/powerpoint/2010/main" val="3312233766"/>
              </p:ext>
            </p:extLst>
          </p:nvPr>
        </p:nvGraphicFramePr>
        <p:xfrm>
          <a:off x="3886200" y="3717279"/>
          <a:ext cx="5105400" cy="314072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77297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 Creek Wind project</a:t>
            </a:r>
          </a:p>
        </p:txBody>
      </p:sp>
      <p:sp>
        <p:nvSpPr>
          <p:cNvPr id="3" name="Content Placeholder 2"/>
          <p:cNvSpPr>
            <a:spLocks noGrp="1"/>
          </p:cNvSpPr>
          <p:nvPr>
            <p:ph idx="1"/>
          </p:nvPr>
        </p:nvSpPr>
        <p:spPr/>
        <p:txBody>
          <a:bodyPr/>
          <a:lstStyle/>
          <a:p>
            <a:endParaRPr lang="en-US" dirty="0"/>
          </a:p>
        </p:txBody>
      </p:sp>
      <p:pic>
        <p:nvPicPr>
          <p:cNvPr id="4098" name="Picture 2" descr="C:\Users\brdgr2\AppData\Local\Microsoft\Windows\Temporary Internet Files\Content.Outlook\H43NY6NH\wind%20farm%20Game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3999"/>
            <a:ext cx="914400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964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22" y="0"/>
            <a:ext cx="9182022" cy="6858000"/>
          </a:xfrm>
          <a:prstGeom prst="rect">
            <a:avLst/>
          </a:prstGeom>
        </p:spPr>
      </p:pic>
      <p:sp>
        <p:nvSpPr>
          <p:cNvPr id="3" name="TextBox 2"/>
          <p:cNvSpPr txBox="1"/>
          <p:nvPr/>
        </p:nvSpPr>
        <p:spPr>
          <a:xfrm>
            <a:off x="3428999" y="6139934"/>
            <a:ext cx="936475" cy="369332"/>
          </a:xfrm>
          <a:prstGeom prst="rect">
            <a:avLst/>
          </a:prstGeom>
          <a:noFill/>
        </p:spPr>
        <p:txBody>
          <a:bodyPr wrap="none" rtlCol="0">
            <a:spAutoFit/>
          </a:bodyPr>
          <a:lstStyle/>
          <a:p>
            <a:r>
              <a:rPr lang="en-US" dirty="0"/>
              <a:t>Allen Dr</a:t>
            </a:r>
          </a:p>
        </p:txBody>
      </p:sp>
      <p:cxnSp>
        <p:nvCxnSpPr>
          <p:cNvPr id="5" name="Straight Arrow Connector 4"/>
          <p:cNvCxnSpPr>
            <a:cxnSpLocks/>
          </p:cNvCxnSpPr>
          <p:nvPr/>
        </p:nvCxnSpPr>
        <p:spPr>
          <a:xfrm flipH="1" flipV="1">
            <a:off x="3897235" y="5819775"/>
            <a:ext cx="1"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440BB6-B9A8-4294-95E3-336749E972C7}"/>
              </a:ext>
            </a:extLst>
          </p:cNvPr>
          <p:cNvSpPr txBox="1"/>
          <p:nvPr/>
        </p:nvSpPr>
        <p:spPr>
          <a:xfrm rot="18015994">
            <a:off x="8056554" y="5047512"/>
            <a:ext cx="956800" cy="369332"/>
          </a:xfrm>
          <a:prstGeom prst="rect">
            <a:avLst/>
          </a:prstGeom>
          <a:solidFill>
            <a:schemeClr val="bg1"/>
          </a:solidFill>
        </p:spPr>
        <p:txBody>
          <a:bodyPr wrap="none" rtlCol="0">
            <a:spAutoFit/>
          </a:bodyPr>
          <a:lstStyle/>
          <a:p>
            <a:r>
              <a:rPr lang="en-US" dirty="0"/>
              <a:t>Railroad</a:t>
            </a:r>
          </a:p>
        </p:txBody>
      </p:sp>
      <p:cxnSp>
        <p:nvCxnSpPr>
          <p:cNvPr id="7" name="Straight Connector 6">
            <a:extLst>
              <a:ext uri="{FF2B5EF4-FFF2-40B4-BE49-F238E27FC236}">
                <a16:creationId xmlns:a16="http://schemas.microsoft.com/office/drawing/2014/main" id="{2A0E80A1-D319-4C71-A14C-83644779DAE0}"/>
              </a:ext>
            </a:extLst>
          </p:cNvPr>
          <p:cNvCxnSpPr>
            <a:cxnSpLocks/>
          </p:cNvCxnSpPr>
          <p:nvPr/>
        </p:nvCxnSpPr>
        <p:spPr>
          <a:xfrm flipH="1">
            <a:off x="8229600" y="2819400"/>
            <a:ext cx="610708" cy="9144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1D0B09E-1AC5-4415-A8B6-B617BC7A5B63}"/>
              </a:ext>
            </a:extLst>
          </p:cNvPr>
          <p:cNvCxnSpPr>
            <a:cxnSpLocks/>
          </p:cNvCxnSpPr>
          <p:nvPr/>
        </p:nvCxnSpPr>
        <p:spPr>
          <a:xfrm flipH="1" flipV="1">
            <a:off x="3276600" y="1140690"/>
            <a:ext cx="4953000" cy="259311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F8F126-A5DC-487D-9A57-FC61329D7F26}"/>
              </a:ext>
            </a:extLst>
          </p:cNvPr>
          <p:cNvCxnSpPr>
            <a:cxnSpLocks/>
          </p:cNvCxnSpPr>
          <p:nvPr/>
        </p:nvCxnSpPr>
        <p:spPr>
          <a:xfrm>
            <a:off x="3276600" y="1140690"/>
            <a:ext cx="0" cy="457431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AB356E-3220-4C2B-B512-2B684B422F79}"/>
              </a:ext>
            </a:extLst>
          </p:cNvPr>
          <p:cNvSpPr txBox="1"/>
          <p:nvPr/>
        </p:nvSpPr>
        <p:spPr>
          <a:xfrm>
            <a:off x="1066800" y="2286000"/>
            <a:ext cx="1799852" cy="646331"/>
          </a:xfrm>
          <a:prstGeom prst="rect">
            <a:avLst/>
          </a:prstGeom>
          <a:solidFill>
            <a:schemeClr val="bg1"/>
          </a:solidFill>
        </p:spPr>
        <p:txBody>
          <a:bodyPr wrap="none" rtlCol="0">
            <a:spAutoFit/>
          </a:bodyPr>
          <a:lstStyle/>
          <a:p>
            <a:r>
              <a:rPr lang="en-US" dirty="0"/>
              <a:t>D&amp;S Distributor’s</a:t>
            </a:r>
          </a:p>
          <a:p>
            <a:r>
              <a:rPr lang="en-US" dirty="0"/>
              <a:t>Warehouse</a:t>
            </a:r>
          </a:p>
        </p:txBody>
      </p:sp>
      <p:sp>
        <p:nvSpPr>
          <p:cNvPr id="14" name="TextBox 13">
            <a:extLst>
              <a:ext uri="{FF2B5EF4-FFF2-40B4-BE49-F238E27FC236}">
                <a16:creationId xmlns:a16="http://schemas.microsoft.com/office/drawing/2014/main" id="{75AF8CC3-85D0-4BA4-BEA0-3680877600B9}"/>
              </a:ext>
            </a:extLst>
          </p:cNvPr>
          <p:cNvSpPr txBox="1"/>
          <p:nvPr/>
        </p:nvSpPr>
        <p:spPr>
          <a:xfrm>
            <a:off x="2004826" y="5024068"/>
            <a:ext cx="1141723" cy="369332"/>
          </a:xfrm>
          <a:prstGeom prst="rect">
            <a:avLst/>
          </a:prstGeom>
          <a:solidFill>
            <a:schemeClr val="bg1"/>
          </a:solidFill>
        </p:spPr>
        <p:txBody>
          <a:bodyPr wrap="none" rtlCol="0">
            <a:spAutoFit/>
          </a:bodyPr>
          <a:lstStyle/>
          <a:p>
            <a:r>
              <a:rPr lang="en-US" dirty="0"/>
              <a:t>RTT Route</a:t>
            </a:r>
          </a:p>
        </p:txBody>
      </p:sp>
      <p:cxnSp>
        <p:nvCxnSpPr>
          <p:cNvPr id="16" name="Straight Arrow Connector 15">
            <a:extLst>
              <a:ext uri="{FF2B5EF4-FFF2-40B4-BE49-F238E27FC236}">
                <a16:creationId xmlns:a16="http://schemas.microsoft.com/office/drawing/2014/main" id="{AAC20DA2-1017-4368-8A73-543095E67B86}"/>
              </a:ext>
            </a:extLst>
          </p:cNvPr>
          <p:cNvCxnSpPr/>
          <p:nvPr/>
        </p:nvCxnSpPr>
        <p:spPr>
          <a:xfrm>
            <a:off x="2866652" y="5486400"/>
            <a:ext cx="40994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884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3" y="124074"/>
            <a:ext cx="8811229" cy="6108193"/>
          </a:xfrm>
          <a:prstGeom prst="rect">
            <a:avLst/>
          </a:prstGeom>
        </p:spPr>
      </p:pic>
      <p:sp>
        <p:nvSpPr>
          <p:cNvPr id="3" name="TextBox 2"/>
          <p:cNvSpPr txBox="1"/>
          <p:nvPr/>
        </p:nvSpPr>
        <p:spPr>
          <a:xfrm>
            <a:off x="6210712" y="5606534"/>
            <a:ext cx="1174873" cy="369332"/>
          </a:xfrm>
          <a:prstGeom prst="rect">
            <a:avLst/>
          </a:prstGeom>
          <a:noFill/>
        </p:spPr>
        <p:txBody>
          <a:bodyPr wrap="none" rtlCol="0">
            <a:spAutoFit/>
          </a:bodyPr>
          <a:lstStyle/>
          <a:p>
            <a:r>
              <a:rPr lang="en-US" dirty="0"/>
              <a:t>Dairy Lane</a:t>
            </a:r>
          </a:p>
        </p:txBody>
      </p:sp>
      <p:cxnSp>
        <p:nvCxnSpPr>
          <p:cNvPr id="5" name="Straight Arrow Connector 4"/>
          <p:cNvCxnSpPr>
            <a:cxnSpLocks/>
          </p:cNvCxnSpPr>
          <p:nvPr/>
        </p:nvCxnSpPr>
        <p:spPr>
          <a:xfrm flipH="1">
            <a:off x="5944012" y="5791200"/>
            <a:ext cx="2667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3179A51-3862-4CB6-8B63-86545857F253}"/>
              </a:ext>
            </a:extLst>
          </p:cNvPr>
          <p:cNvSpPr/>
          <p:nvPr/>
        </p:nvSpPr>
        <p:spPr>
          <a:xfrm>
            <a:off x="4953000" y="2847975"/>
            <a:ext cx="7620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Animal</a:t>
            </a:r>
          </a:p>
          <a:p>
            <a:pPr algn="ctr"/>
            <a:r>
              <a:rPr lang="en-US" sz="1200" dirty="0"/>
              <a:t>Supply Co.</a:t>
            </a:r>
          </a:p>
        </p:txBody>
      </p:sp>
      <p:sp>
        <p:nvSpPr>
          <p:cNvPr id="6" name="Flowchart: Process 5">
            <a:extLst>
              <a:ext uri="{FF2B5EF4-FFF2-40B4-BE49-F238E27FC236}">
                <a16:creationId xmlns:a16="http://schemas.microsoft.com/office/drawing/2014/main" id="{B7F3ADE1-2824-4764-8837-13BC5CE56617}"/>
              </a:ext>
            </a:extLst>
          </p:cNvPr>
          <p:cNvSpPr/>
          <p:nvPr/>
        </p:nvSpPr>
        <p:spPr>
          <a:xfrm>
            <a:off x="4876800" y="4343400"/>
            <a:ext cx="685800" cy="8381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Venture</a:t>
            </a:r>
          </a:p>
          <a:p>
            <a:pPr algn="ctr"/>
            <a:r>
              <a:rPr lang="en-US" sz="1100" dirty="0"/>
              <a:t>Products</a:t>
            </a:r>
          </a:p>
          <a:p>
            <a:pPr algn="ctr"/>
            <a:r>
              <a:rPr lang="en-US" sz="1100" dirty="0"/>
              <a:t>parking</a:t>
            </a:r>
          </a:p>
        </p:txBody>
      </p:sp>
      <p:sp>
        <p:nvSpPr>
          <p:cNvPr id="7" name="TextBox 6">
            <a:extLst>
              <a:ext uri="{FF2B5EF4-FFF2-40B4-BE49-F238E27FC236}">
                <a16:creationId xmlns:a16="http://schemas.microsoft.com/office/drawing/2014/main" id="{AB70816E-2250-4835-91E6-FE1BB47B4E0B}"/>
              </a:ext>
            </a:extLst>
          </p:cNvPr>
          <p:cNvSpPr txBox="1"/>
          <p:nvPr/>
        </p:nvSpPr>
        <p:spPr>
          <a:xfrm rot="16200000">
            <a:off x="2884856" y="2263111"/>
            <a:ext cx="1914820" cy="369332"/>
          </a:xfrm>
          <a:prstGeom prst="rect">
            <a:avLst/>
          </a:prstGeom>
          <a:noFill/>
        </p:spPr>
        <p:txBody>
          <a:bodyPr wrap="none" rtlCol="0">
            <a:spAutoFit/>
          </a:bodyPr>
          <a:lstStyle/>
          <a:p>
            <a:r>
              <a:rPr lang="en-US" dirty="0"/>
              <a:t>Venture   Products</a:t>
            </a:r>
          </a:p>
        </p:txBody>
      </p:sp>
      <p:sp>
        <p:nvSpPr>
          <p:cNvPr id="10" name="Rectangle 9">
            <a:extLst>
              <a:ext uri="{FF2B5EF4-FFF2-40B4-BE49-F238E27FC236}">
                <a16:creationId xmlns:a16="http://schemas.microsoft.com/office/drawing/2014/main" id="{D276F07D-B449-4BEF-8A45-8B9CFB3150A1}"/>
              </a:ext>
            </a:extLst>
          </p:cNvPr>
          <p:cNvSpPr/>
          <p:nvPr/>
        </p:nvSpPr>
        <p:spPr>
          <a:xfrm>
            <a:off x="3392215" y="5606534"/>
            <a:ext cx="1914820" cy="369332"/>
          </a:xfrm>
          <a:prstGeom prst="rect">
            <a:avLst/>
          </a:prstGeom>
        </p:spPr>
        <p:txBody>
          <a:bodyPr wrap="none">
            <a:spAutoFit/>
          </a:bodyPr>
          <a:lstStyle/>
          <a:p>
            <a:r>
              <a:rPr lang="en-US" dirty="0"/>
              <a:t>Venture   Products</a:t>
            </a:r>
          </a:p>
        </p:txBody>
      </p:sp>
      <p:cxnSp>
        <p:nvCxnSpPr>
          <p:cNvPr id="12" name="Straight Connector 11">
            <a:extLst>
              <a:ext uri="{FF2B5EF4-FFF2-40B4-BE49-F238E27FC236}">
                <a16:creationId xmlns:a16="http://schemas.microsoft.com/office/drawing/2014/main" id="{321D6DEE-A2AF-4C01-8526-826507C283E0}"/>
              </a:ext>
            </a:extLst>
          </p:cNvPr>
          <p:cNvCxnSpPr/>
          <p:nvPr/>
        </p:nvCxnSpPr>
        <p:spPr>
          <a:xfrm>
            <a:off x="5867400" y="6186916"/>
            <a:ext cx="0" cy="603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4B9033-5D57-466E-8B46-A1224488BB78}"/>
              </a:ext>
            </a:extLst>
          </p:cNvPr>
          <p:cNvCxnSpPr/>
          <p:nvPr/>
        </p:nvCxnSpPr>
        <p:spPr>
          <a:xfrm>
            <a:off x="5944012" y="6172200"/>
            <a:ext cx="0" cy="60350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6EE9044-EA17-4106-A2A6-6EC46AA381DB}"/>
              </a:ext>
            </a:extLst>
          </p:cNvPr>
          <p:cNvSpPr txBox="1"/>
          <p:nvPr/>
        </p:nvSpPr>
        <p:spPr>
          <a:xfrm>
            <a:off x="3581399" y="6488668"/>
            <a:ext cx="1271054" cy="369332"/>
          </a:xfrm>
          <a:prstGeom prst="rect">
            <a:avLst/>
          </a:prstGeom>
          <a:noFill/>
        </p:spPr>
        <p:txBody>
          <a:bodyPr wrap="none" rtlCol="0">
            <a:spAutoFit/>
          </a:bodyPr>
          <a:lstStyle/>
          <a:p>
            <a:r>
              <a:rPr lang="en-US" dirty="0"/>
              <a:t>Smith Dairy</a:t>
            </a:r>
          </a:p>
        </p:txBody>
      </p:sp>
      <p:sp>
        <p:nvSpPr>
          <p:cNvPr id="15" name="TextBox 14">
            <a:extLst>
              <a:ext uri="{FF2B5EF4-FFF2-40B4-BE49-F238E27FC236}">
                <a16:creationId xmlns:a16="http://schemas.microsoft.com/office/drawing/2014/main" id="{8AD3144D-1CB1-404B-B4BB-DA80FE28889D}"/>
              </a:ext>
            </a:extLst>
          </p:cNvPr>
          <p:cNvSpPr txBox="1"/>
          <p:nvPr/>
        </p:nvSpPr>
        <p:spPr>
          <a:xfrm>
            <a:off x="6508974" y="6488668"/>
            <a:ext cx="953018" cy="369332"/>
          </a:xfrm>
          <a:prstGeom prst="rect">
            <a:avLst/>
          </a:prstGeom>
          <a:noFill/>
        </p:spPr>
        <p:txBody>
          <a:bodyPr wrap="none" rtlCol="0">
            <a:spAutoFit/>
          </a:bodyPr>
          <a:lstStyle/>
          <a:p>
            <a:r>
              <a:rPr lang="en-US" dirty="0"/>
              <a:t>Orrvilon</a:t>
            </a:r>
          </a:p>
        </p:txBody>
      </p:sp>
    </p:spTree>
    <p:extLst>
      <p:ext uri="{BB962C8B-B14F-4D97-AF65-F5344CB8AC3E}">
        <p14:creationId xmlns:p14="http://schemas.microsoft.com/office/powerpoint/2010/main" val="1236470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0C0AA-6E49-4E1D-BCF9-635255193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4969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00000-0008-0000-0000-000002000000}"/>
              </a:ext>
            </a:extLst>
          </p:cNvPr>
          <p:cNvPicPr/>
          <p:nvPr/>
        </p:nvPicPr>
        <p:blipFill>
          <a:blip r:embed="rId3"/>
          <a:srcRect/>
          <a:stretch>
            <a:fillRect/>
          </a:stretch>
        </p:blipFill>
        <p:spPr>
          <a:xfrm>
            <a:off x="-609600" y="1143000"/>
            <a:ext cx="12115799" cy="4276724"/>
          </a:xfrm>
          <a:prstGeom prst="rect">
            <a:avLst/>
          </a:prstGeom>
        </p:spPr>
      </p:pic>
    </p:spTree>
    <p:extLst>
      <p:ext uri="{BB962C8B-B14F-4D97-AF65-F5344CB8AC3E}">
        <p14:creationId xmlns:p14="http://schemas.microsoft.com/office/powerpoint/2010/main" val="1712403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100-000025000000}"/>
              </a:ext>
            </a:extLst>
          </p:cNvPr>
          <p:cNvGraphicFramePr>
            <a:graphicFrameLocks/>
          </p:cNvGraphicFramePr>
          <p:nvPr>
            <p:extLst>
              <p:ext uri="{D42A27DB-BD31-4B8C-83A1-F6EECF244321}">
                <p14:modId xmlns:p14="http://schemas.microsoft.com/office/powerpoint/2010/main" val="2477948103"/>
              </p:ext>
            </p:extLst>
          </p:nvPr>
        </p:nvGraphicFramePr>
        <p:xfrm>
          <a:off x="152400" y="723900"/>
          <a:ext cx="91440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8470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FF75826-B51C-C0C7-0D84-45DEAA31DA12}"/>
              </a:ext>
            </a:extLst>
          </p:cNvPr>
          <p:cNvGraphicFramePr>
            <a:graphicFrameLocks/>
          </p:cNvGraphicFramePr>
          <p:nvPr>
            <p:extLst>
              <p:ext uri="{D42A27DB-BD31-4B8C-83A1-F6EECF244321}">
                <p14:modId xmlns:p14="http://schemas.microsoft.com/office/powerpoint/2010/main" val="2810395377"/>
              </p:ext>
            </p:extLst>
          </p:nvPr>
        </p:nvGraphicFramePr>
        <p:xfrm>
          <a:off x="76200" y="228600"/>
          <a:ext cx="9067800"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7138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1E67A37-E1AB-4FA6-BA50-5BAA6E22FDC7}"/>
              </a:ext>
            </a:extLst>
          </p:cNvPr>
          <p:cNvGraphicFramePr>
            <a:graphicFrameLocks/>
          </p:cNvGraphicFramePr>
          <p:nvPr>
            <p:extLst>
              <p:ext uri="{D42A27DB-BD31-4B8C-83A1-F6EECF244321}">
                <p14:modId xmlns:p14="http://schemas.microsoft.com/office/powerpoint/2010/main" val="1250658842"/>
              </p:ext>
            </p:extLst>
          </p:nvPr>
        </p:nvGraphicFramePr>
        <p:xfrm>
          <a:off x="0" y="1916906"/>
          <a:ext cx="9372600" cy="30241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4E67BD5-D099-62DE-87A9-E1BDAC6A0722}"/>
              </a:ext>
            </a:extLst>
          </p:cNvPr>
          <p:cNvSpPr txBox="1"/>
          <p:nvPr/>
        </p:nvSpPr>
        <p:spPr>
          <a:xfrm>
            <a:off x="7696200" y="3429000"/>
            <a:ext cx="554960" cy="261610"/>
          </a:xfrm>
          <a:prstGeom prst="rect">
            <a:avLst/>
          </a:prstGeom>
          <a:noFill/>
        </p:spPr>
        <p:txBody>
          <a:bodyPr wrap="none" rtlCol="0">
            <a:spAutoFit/>
          </a:bodyPr>
          <a:lstStyle/>
          <a:p>
            <a:r>
              <a:rPr lang="en-US" sz="1100" dirty="0"/>
              <a:t>COVID</a:t>
            </a:r>
          </a:p>
        </p:txBody>
      </p:sp>
    </p:spTree>
    <p:extLst>
      <p:ext uri="{BB962C8B-B14F-4D97-AF65-F5344CB8AC3E}">
        <p14:creationId xmlns:p14="http://schemas.microsoft.com/office/powerpoint/2010/main" val="4048397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DDA4F-BAA9-74F6-54B0-92EB0AAA32E0}"/>
              </a:ext>
            </a:extLst>
          </p:cNvPr>
          <p:cNvPicPr>
            <a:picLocks noChangeAspect="1"/>
          </p:cNvPicPr>
          <p:nvPr/>
        </p:nvPicPr>
        <p:blipFill>
          <a:blip r:embed="rId3"/>
          <a:stretch>
            <a:fillRect/>
          </a:stretch>
        </p:blipFill>
        <p:spPr>
          <a:xfrm>
            <a:off x="1070236" y="0"/>
            <a:ext cx="7003528" cy="6858000"/>
          </a:xfrm>
          <a:prstGeom prst="rect">
            <a:avLst/>
          </a:prstGeom>
        </p:spPr>
      </p:pic>
    </p:spTree>
    <p:extLst>
      <p:ext uri="{BB962C8B-B14F-4D97-AF65-F5344CB8AC3E}">
        <p14:creationId xmlns:p14="http://schemas.microsoft.com/office/powerpoint/2010/main" val="526470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52A4B39-E0CB-498E-A3E5-0DD44230DC38}"/>
              </a:ext>
            </a:extLst>
          </p:cNvPr>
          <p:cNvGraphicFramePr>
            <a:graphicFrameLocks/>
          </p:cNvGraphicFramePr>
          <p:nvPr>
            <p:extLst>
              <p:ext uri="{D42A27DB-BD31-4B8C-83A1-F6EECF244321}">
                <p14:modId xmlns:p14="http://schemas.microsoft.com/office/powerpoint/2010/main" val="3396219505"/>
              </p:ext>
            </p:extLst>
          </p:nvPr>
        </p:nvGraphicFramePr>
        <p:xfrm>
          <a:off x="-20256" y="4049210"/>
          <a:ext cx="9144000"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8AFCFD5B-2DCD-434D-B2AD-A68530D1F8F1}"/>
              </a:ext>
            </a:extLst>
          </p:cNvPr>
          <p:cNvGraphicFramePr>
            <a:graphicFrameLocks/>
          </p:cNvGraphicFramePr>
          <p:nvPr>
            <p:extLst>
              <p:ext uri="{D42A27DB-BD31-4B8C-83A1-F6EECF244321}">
                <p14:modId xmlns:p14="http://schemas.microsoft.com/office/powerpoint/2010/main" val="2780815004"/>
              </p:ext>
            </p:extLst>
          </p:nvPr>
        </p:nvGraphicFramePr>
        <p:xfrm>
          <a:off x="4823" y="595132"/>
          <a:ext cx="9144000" cy="2819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4357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5B9D77-720A-42CD-83FF-B51790D47711}"/>
              </a:ext>
            </a:extLst>
          </p:cNvPr>
          <p:cNvPicPr>
            <a:picLocks noChangeAspect="1"/>
          </p:cNvPicPr>
          <p:nvPr/>
        </p:nvPicPr>
        <p:blipFill>
          <a:blip r:embed="rId3"/>
          <a:stretch>
            <a:fillRect/>
          </a:stretch>
        </p:blipFill>
        <p:spPr>
          <a:xfrm>
            <a:off x="228599" y="119062"/>
            <a:ext cx="4267201" cy="6619875"/>
          </a:xfrm>
          <a:prstGeom prst="rect">
            <a:avLst/>
          </a:prstGeom>
        </p:spPr>
      </p:pic>
      <p:pic>
        <p:nvPicPr>
          <p:cNvPr id="3" name="Picture 2">
            <a:extLst>
              <a:ext uri="{FF2B5EF4-FFF2-40B4-BE49-F238E27FC236}">
                <a16:creationId xmlns:a16="http://schemas.microsoft.com/office/drawing/2014/main" id="{56079303-9F26-4F9C-940D-C1C8756A6629}"/>
              </a:ext>
            </a:extLst>
          </p:cNvPr>
          <p:cNvPicPr>
            <a:picLocks noChangeAspect="1"/>
          </p:cNvPicPr>
          <p:nvPr/>
        </p:nvPicPr>
        <p:blipFill>
          <a:blip r:embed="rId4"/>
          <a:stretch>
            <a:fillRect/>
          </a:stretch>
        </p:blipFill>
        <p:spPr>
          <a:xfrm>
            <a:off x="4648200" y="119062"/>
            <a:ext cx="4267202" cy="6510338"/>
          </a:xfrm>
          <a:prstGeom prst="rect">
            <a:avLst/>
          </a:prstGeom>
        </p:spPr>
      </p:pic>
      <p:sp>
        <p:nvSpPr>
          <p:cNvPr id="2" name="TextBox 1">
            <a:extLst>
              <a:ext uri="{FF2B5EF4-FFF2-40B4-BE49-F238E27FC236}">
                <a16:creationId xmlns:a16="http://schemas.microsoft.com/office/drawing/2014/main" id="{2790C0FE-D644-4C17-803B-2411E6ACADF6}"/>
              </a:ext>
            </a:extLst>
          </p:cNvPr>
          <p:cNvSpPr txBox="1"/>
          <p:nvPr/>
        </p:nvSpPr>
        <p:spPr>
          <a:xfrm>
            <a:off x="2514600" y="686633"/>
            <a:ext cx="1183914" cy="369332"/>
          </a:xfrm>
          <a:prstGeom prst="rect">
            <a:avLst/>
          </a:prstGeom>
          <a:noFill/>
        </p:spPr>
        <p:txBody>
          <a:bodyPr wrap="none" rtlCol="0">
            <a:spAutoFit/>
          </a:bodyPr>
          <a:lstStyle/>
          <a:p>
            <a:r>
              <a:rPr lang="en-US" dirty="0"/>
              <a:t>State $780</a:t>
            </a:r>
          </a:p>
        </p:txBody>
      </p:sp>
      <p:sp>
        <p:nvSpPr>
          <p:cNvPr id="4" name="TextBox 3">
            <a:extLst>
              <a:ext uri="{FF2B5EF4-FFF2-40B4-BE49-F238E27FC236}">
                <a16:creationId xmlns:a16="http://schemas.microsoft.com/office/drawing/2014/main" id="{B9C82BF9-82D1-438B-8A25-14DA24954EE4}"/>
              </a:ext>
            </a:extLst>
          </p:cNvPr>
          <p:cNvSpPr txBox="1"/>
          <p:nvPr/>
        </p:nvSpPr>
        <p:spPr>
          <a:xfrm>
            <a:off x="6525523" y="1602409"/>
            <a:ext cx="1183914" cy="369332"/>
          </a:xfrm>
          <a:prstGeom prst="rect">
            <a:avLst/>
          </a:prstGeom>
          <a:noFill/>
        </p:spPr>
        <p:txBody>
          <a:bodyPr wrap="none" rtlCol="0">
            <a:spAutoFit/>
          </a:bodyPr>
          <a:lstStyle/>
          <a:p>
            <a:r>
              <a:rPr lang="en-US" dirty="0"/>
              <a:t>State $671</a:t>
            </a:r>
          </a:p>
        </p:txBody>
      </p:sp>
      <p:sp>
        <p:nvSpPr>
          <p:cNvPr id="6" name="TextBox 5">
            <a:extLst>
              <a:ext uri="{FF2B5EF4-FFF2-40B4-BE49-F238E27FC236}">
                <a16:creationId xmlns:a16="http://schemas.microsoft.com/office/drawing/2014/main" id="{6C34C96F-02BE-4376-AAAF-4CE6FDC013D5}"/>
              </a:ext>
            </a:extLst>
          </p:cNvPr>
          <p:cNvSpPr txBox="1"/>
          <p:nvPr/>
        </p:nvSpPr>
        <p:spPr>
          <a:xfrm>
            <a:off x="1511762" y="1992868"/>
            <a:ext cx="1398653" cy="369332"/>
          </a:xfrm>
          <a:prstGeom prst="rect">
            <a:avLst/>
          </a:prstGeom>
          <a:noFill/>
        </p:spPr>
        <p:txBody>
          <a:bodyPr wrap="none" rtlCol="0">
            <a:spAutoFit/>
          </a:bodyPr>
          <a:lstStyle/>
          <a:p>
            <a:r>
              <a:rPr lang="en-US" dirty="0"/>
              <a:t>Orrville $592</a:t>
            </a:r>
          </a:p>
        </p:txBody>
      </p:sp>
      <p:sp>
        <p:nvSpPr>
          <p:cNvPr id="7" name="TextBox 6">
            <a:extLst>
              <a:ext uri="{FF2B5EF4-FFF2-40B4-BE49-F238E27FC236}">
                <a16:creationId xmlns:a16="http://schemas.microsoft.com/office/drawing/2014/main" id="{66450600-31E1-4ADA-8C39-20BEA76546E7}"/>
              </a:ext>
            </a:extLst>
          </p:cNvPr>
          <p:cNvSpPr txBox="1"/>
          <p:nvPr/>
        </p:nvSpPr>
        <p:spPr>
          <a:xfrm>
            <a:off x="6310784" y="1407289"/>
            <a:ext cx="1398653" cy="369332"/>
          </a:xfrm>
          <a:prstGeom prst="rect">
            <a:avLst/>
          </a:prstGeom>
          <a:noFill/>
        </p:spPr>
        <p:txBody>
          <a:bodyPr wrap="none" rtlCol="0">
            <a:spAutoFit/>
          </a:bodyPr>
          <a:lstStyle/>
          <a:p>
            <a:r>
              <a:rPr lang="en-US" dirty="0"/>
              <a:t>Orrville $702</a:t>
            </a:r>
          </a:p>
        </p:txBody>
      </p:sp>
    </p:spTree>
    <p:extLst>
      <p:ext uri="{BB962C8B-B14F-4D97-AF65-F5344CB8AC3E}">
        <p14:creationId xmlns:p14="http://schemas.microsoft.com/office/powerpoint/2010/main" val="3899409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hotos\plant photo, south view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888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4B9E76F-38DF-4C92-B316-152AAC2E3F15}"/>
              </a:ext>
            </a:extLst>
          </p:cNvPr>
          <p:cNvGraphicFramePr>
            <a:graphicFrameLocks/>
          </p:cNvGraphicFramePr>
          <p:nvPr>
            <p:extLst>
              <p:ext uri="{D42A27DB-BD31-4B8C-83A1-F6EECF244321}">
                <p14:modId xmlns:p14="http://schemas.microsoft.com/office/powerpoint/2010/main" val="35098392"/>
              </p:ext>
            </p:extLst>
          </p:nvPr>
        </p:nvGraphicFramePr>
        <p:xfrm>
          <a:off x="0" y="914400"/>
          <a:ext cx="91440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3" name="Arrow: Down 2">
            <a:extLst>
              <a:ext uri="{FF2B5EF4-FFF2-40B4-BE49-F238E27FC236}">
                <a16:creationId xmlns:a16="http://schemas.microsoft.com/office/drawing/2014/main" id="{B8885F1C-1875-4F15-8722-B86ACFF8CAD3}"/>
              </a:ext>
            </a:extLst>
          </p:cNvPr>
          <p:cNvSpPr/>
          <p:nvPr/>
        </p:nvSpPr>
        <p:spPr>
          <a:xfrm flipH="1">
            <a:off x="8534400" y="3733800"/>
            <a:ext cx="66675" cy="1447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4" name="TextBox 3">
            <a:extLst>
              <a:ext uri="{FF2B5EF4-FFF2-40B4-BE49-F238E27FC236}">
                <a16:creationId xmlns:a16="http://schemas.microsoft.com/office/drawing/2014/main" id="{6505DE69-1F50-40A0-F696-C8D356B4D158}"/>
              </a:ext>
            </a:extLst>
          </p:cNvPr>
          <p:cNvSpPr txBox="1"/>
          <p:nvPr/>
        </p:nvSpPr>
        <p:spPr>
          <a:xfrm>
            <a:off x="6934200" y="3358634"/>
            <a:ext cx="2036135" cy="369332"/>
          </a:xfrm>
          <a:prstGeom prst="rect">
            <a:avLst/>
          </a:prstGeom>
          <a:noFill/>
        </p:spPr>
        <p:txBody>
          <a:bodyPr wrap="none" rtlCol="0">
            <a:spAutoFit/>
          </a:bodyPr>
          <a:lstStyle/>
          <a:p>
            <a:r>
              <a:rPr lang="en-US" dirty="0"/>
              <a:t>92% less since 2010</a:t>
            </a:r>
          </a:p>
        </p:txBody>
      </p:sp>
    </p:spTree>
    <p:extLst>
      <p:ext uri="{BB962C8B-B14F-4D97-AF65-F5344CB8AC3E}">
        <p14:creationId xmlns:p14="http://schemas.microsoft.com/office/powerpoint/2010/main" val="3450170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35594</TotalTime>
  <Words>6265</Words>
  <Application>Microsoft Office PowerPoint</Application>
  <PresentationFormat>On-screen Show (4:3)</PresentationFormat>
  <Paragraphs>532</Paragraphs>
  <Slides>58</Slides>
  <Notes>58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Times New Roman</vt:lpstr>
      <vt:lpstr>Office Theme</vt:lpstr>
      <vt:lpstr>ORRVILLE UTILITIES 2022 Annual Report Jeff Brediger, Director of Utilities  </vt:lpstr>
      <vt:lpstr>Public Utility Board</vt:lpstr>
      <vt:lpstr>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Development Mike Hedberg</vt:lpstr>
      <vt:lpstr>Upcoming Challenges &amp; Projects</vt:lpstr>
      <vt:lpstr>Thank You</vt:lpstr>
      <vt:lpstr>Extra slides/add’l reference slides for all groups</vt:lpstr>
      <vt:lpstr>Electric Department Dean Kallenborn, Electric Utility Manager Jeff Vogelhuber, Distribution Superintendent</vt:lpstr>
      <vt:lpstr>PowerPoint Presentation</vt:lpstr>
      <vt:lpstr>PowerPoint Presentation</vt:lpstr>
      <vt:lpstr>PowerPoint Presentation</vt:lpstr>
      <vt:lpstr>PowerPoint Presentation</vt:lpstr>
      <vt:lpstr>Orrville Wastewater Plant Steve Carathers, Superintendent</vt:lpstr>
      <vt:lpstr>PowerPoint Presentation</vt:lpstr>
      <vt:lpstr>Orrville Water Plant Kevin Givins, Superintendent</vt:lpstr>
      <vt:lpstr>Supply &amp; Distribution System</vt:lpstr>
      <vt:lpstr>Aerial View of Plant</vt:lpstr>
      <vt:lpstr>In-Line Fish Tanks, periodic bio-assays (using aquatic life), chemical and physical testing is used to confirm effluent quality to meet or exceed EPA standards before discharging to the creek.</vt:lpstr>
      <vt:lpstr>Influent     Effluent </vt:lpstr>
      <vt:lpstr>Hydro projects</vt:lpstr>
      <vt:lpstr>Prairie State project</vt:lpstr>
      <vt:lpstr>PowerPoint Presentation</vt:lpstr>
      <vt:lpstr>Blue Creek Wind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brdgr2</dc:creator>
  <cp:lastModifiedBy>Jeff Brediger</cp:lastModifiedBy>
  <cp:revision>1581</cp:revision>
  <cp:lastPrinted>2022-04-04T17:02:05Z</cp:lastPrinted>
  <dcterms:created xsi:type="dcterms:W3CDTF">2011-03-20T23:50:11Z</dcterms:created>
  <dcterms:modified xsi:type="dcterms:W3CDTF">2023-03-31T15:12:23Z</dcterms:modified>
</cp:coreProperties>
</file>